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1.svg" ContentType="image/svg+xml"/>
  <Override PartName="/ppt/media/image13.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 id="2147483679" r:id="rId4"/>
  </p:sldMasterIdLst>
  <p:notesMasterIdLst>
    <p:notesMasterId r:id="rId7"/>
  </p:notesMasterIdLst>
  <p:sldIdLst>
    <p:sldId id="427" r:id="rId5"/>
    <p:sldId id="428" r:id="rId6"/>
    <p:sldId id="585" r:id="rId8"/>
    <p:sldId id="430" r:id="rId9"/>
    <p:sldId id="325" r:id="rId10"/>
    <p:sldId id="586" r:id="rId11"/>
    <p:sldId id="528" r:id="rId12"/>
    <p:sldId id="324" r:id="rId13"/>
    <p:sldId id="527" r:id="rId14"/>
    <p:sldId id="333" r:id="rId15"/>
    <p:sldId id="587" r:id="rId16"/>
    <p:sldId id="588" r:id="rId17"/>
    <p:sldId id="589" r:id="rId18"/>
    <p:sldId id="590" r:id="rId19"/>
    <p:sldId id="591" r:id="rId20"/>
    <p:sldId id="592" r:id="rId21"/>
    <p:sldId id="593" r:id="rId22"/>
    <p:sldId id="594" r:id="rId23"/>
    <p:sldId id="595" r:id="rId24"/>
    <p:sldId id="596" r:id="rId25"/>
    <p:sldId id="317" r:id="rId26"/>
    <p:sldId id="597" r:id="rId27"/>
    <p:sldId id="598" r:id="rId28"/>
    <p:sldId id="491" r:id="rId29"/>
    <p:sldId id="492" r:id="rId30"/>
    <p:sldId id="493" r:id="rId31"/>
    <p:sldId id="494" r:id="rId32"/>
    <p:sldId id="495" r:id="rId33"/>
    <p:sldId id="496" r:id="rId34"/>
    <p:sldId id="347" r:id="rId35"/>
    <p:sldId id="332" r:id="rId36"/>
    <p:sldId id="273" r:id="rId37"/>
    <p:sldId id="306" r:id="rId38"/>
    <p:sldId id="531" r:id="rId39"/>
    <p:sldId id="532" r:id="rId40"/>
    <p:sldId id="533" r:id="rId41"/>
    <p:sldId id="534" r:id="rId42"/>
    <p:sldId id="275" r:id="rId43"/>
    <p:sldId id="535" r:id="rId44"/>
    <p:sldId id="349" r:id="rId45"/>
    <p:sldId id="277" r:id="rId46"/>
    <p:sldId id="497" r:id="rId47"/>
    <p:sldId id="498" r:id="rId48"/>
    <p:sldId id="600" r:id="rId49"/>
    <p:sldId id="536" r:id="rId50"/>
    <p:sldId id="379" r:id="rId51"/>
    <p:sldId id="380" r:id="rId52"/>
    <p:sldId id="381" r:id="rId53"/>
    <p:sldId id="382" r:id="rId54"/>
    <p:sldId id="499" r:id="rId55"/>
    <p:sldId id="601" r:id="rId56"/>
    <p:sldId id="501" r:id="rId57"/>
    <p:sldId id="357" r:id="rId58"/>
    <p:sldId id="502" r:id="rId59"/>
    <p:sldId id="503" r:id="rId60"/>
    <p:sldId id="358" r:id="rId61"/>
    <p:sldId id="504" r:id="rId62"/>
    <p:sldId id="505" r:id="rId63"/>
  </p:sldIdLst>
  <p:sldSz cx="9144000" cy="6858000" type="screen4x3"/>
  <p:notesSz cx="6858000" cy="9144000"/>
  <p:custDataLst>
    <p:tags r:id="rId67"/>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Tahom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8"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6"/>
    <p:restoredTop sz="90602"/>
  </p:normalViewPr>
  <p:slideViewPr>
    <p:cSldViewPr showGuides="1">
      <p:cViewPr varScale="1">
        <p:scale>
          <a:sx n="63" d="100"/>
          <a:sy n="63" d="100"/>
        </p:scale>
        <p:origin x="-1368" y="-102"/>
      </p:cViewPr>
      <p:guideLst>
        <p:guide orient="horz" pos="2158"/>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7" Type="http://schemas.openxmlformats.org/officeDocument/2006/relationships/tags" Target="tags/tag116.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slide" Target="slides/slide2.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Tahoma" panose="020B0604030504040204" pitchFamily="34" charset="0"/>
                <a:ea typeface="宋体" panose="02010600030101010101" pitchFamily="2" charset="-122"/>
                <a:cs typeface="+mn-cs"/>
              </a:rPr>
            </a:fld>
            <a:endParaRPr lang="zh-CN" altLang="en-US" strike="noStrike" noProof="1"/>
          </a:p>
        </p:txBody>
      </p:sp>
      <p:sp>
        <p:nvSpPr>
          <p:cNvPr id="5124"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5125" name="备注占位符 4"/>
          <p:cNvSpPr>
            <a:spLocks noGrp="1"/>
          </p:cNvSpPr>
          <p:nvPr>
            <p:ph type="body" sz="quarter"/>
          </p:nvPr>
        </p:nvSpPr>
        <p:spPr>
          <a:xfrm>
            <a:off x="685800" y="4400550"/>
            <a:ext cx="5486400" cy="3600450"/>
          </a:xfrm>
          <a:prstGeom prst="rect">
            <a:avLst/>
          </a:prstGeom>
          <a:noFill/>
          <a:ln w="9525">
            <a:noFill/>
          </a:ln>
        </p:spPr>
        <p:txBody>
          <a:bodyPr lIns="91440" tIns="45720" rIns="91440" bIns="45720" anchor="t" anchorCtr="0"/>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Tahoma" panose="020B060403050404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幻灯片图像占位符 1"/>
          <p:cNvSpPr>
            <a:spLocks noGrp="1" noRot="1" noChangeAspect="1" noTextEdit="1"/>
          </p:cNvSpPr>
          <p:nvPr>
            <p:ph type="sldImg"/>
          </p:nvPr>
        </p:nvSpPr>
        <p:spPr>
          <a:ln>
            <a:miter/>
          </a:ln>
        </p:spPr>
      </p:sp>
      <p:sp>
        <p:nvSpPr>
          <p:cNvPr id="8194" name="备注占位符 2"/>
          <p:cNvSpPr>
            <a:spLocks noGrp="1"/>
          </p:cNvSpPr>
          <p:nvPr>
            <p:ph type="body"/>
          </p:nvPr>
        </p:nvSpPr>
        <p:spPr>
          <a:ln/>
        </p:spPr>
        <p:txBody>
          <a:bodyPr wrap="square" lIns="91440" tIns="45720" rIns="91440" bIns="45720" anchor="t" anchorCtr="0"/>
          <a:p>
            <a:pPr lvl="0">
              <a:spcBef>
                <a:spcPct val="0"/>
              </a:spcBef>
            </a:pPr>
            <a:endParaRPr lang="en-US" altLang="zh-CN"/>
          </a:p>
        </p:txBody>
      </p:sp>
      <p:sp>
        <p:nvSpPr>
          <p:cNvPr id="8195"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a:latin typeface="Calibri" panose="020F0502020204030204" pitchFamily="34" charset="0"/>
              </a:rPr>
            </a:fld>
            <a:endParaRPr lang="zh-CN" altLang="en-US" sz="120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幻灯片图像占位符 1"/>
          <p:cNvSpPr>
            <a:spLocks noGrp="1" noRot="1" noChangeAspect="1" noTextEdit="1"/>
          </p:cNvSpPr>
          <p:nvPr>
            <p:ph type="sldImg"/>
          </p:nvPr>
        </p:nvSpPr>
        <p:spPr>
          <a:ln>
            <a:miter/>
          </a:ln>
        </p:spPr>
      </p:sp>
      <p:sp>
        <p:nvSpPr>
          <p:cNvPr id="11266" name="备注占位符 2"/>
          <p:cNvSpPr>
            <a:spLocks noGrp="1"/>
          </p:cNvSpPr>
          <p:nvPr>
            <p:ph type="body"/>
          </p:nvPr>
        </p:nvSpPr>
        <p:spPr>
          <a:ln/>
        </p:spPr>
        <p:txBody>
          <a:bodyPr wrap="square" lIns="91440" tIns="45720" rIns="91440" bIns="45720" anchor="t" anchorCtr="0"/>
          <a:p>
            <a:pPr lvl="0">
              <a:spcBef>
                <a:spcPct val="0"/>
              </a:spcBef>
            </a:pPr>
            <a:endParaRPr lang="en-US" altLang="zh-CN"/>
          </a:p>
        </p:txBody>
      </p:sp>
      <p:sp>
        <p:nvSpPr>
          <p:cNvPr id="11267"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800">
                <a:latin typeface="Calibri" panose="020F0502020204030204" pitchFamily="34" charset="0"/>
              </a:rPr>
            </a:fld>
            <a:endParaRPr lang="zh-CN" altLang="en-US" sz="180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0" y="2438400"/>
            <a:ext cx="9009063" cy="1052513"/>
            <a:chOff x="0" y="1536"/>
            <a:chExt cx="5675" cy="663"/>
          </a:xfrm>
        </p:grpSpPr>
        <p:grpSp>
          <p:nvGrpSpPr>
            <p:cNvPr id="2051" name="Group 3"/>
            <p:cNvGrpSpPr/>
            <p:nvPr/>
          </p:nvGrpSpPr>
          <p:grpSpPr>
            <a:xfrm>
              <a:off x="185" y="1604"/>
              <a:ext cx="449" cy="299"/>
              <a:chOff x="720" y="336"/>
              <a:chExt cx="624" cy="432"/>
            </a:xfrm>
          </p:grpSpPr>
          <p:sp>
            <p:nvSpPr>
              <p:cNvPr id="22" name="Rectangle 4"/>
              <p:cNvSpPr>
                <a:spLocks noChangeArrowheads="1"/>
              </p:cNvSpPr>
              <p:nvPr/>
            </p:nvSpPr>
            <p:spPr bwMode="auto">
              <a:xfrm>
                <a:off x="720" y="336"/>
                <a:ext cx="384" cy="432"/>
              </a:xfrm>
              <a:prstGeom prst="rect">
                <a:avLst/>
              </a:prstGeom>
              <a:solidFill>
                <a:schemeClr val="folHlink"/>
              </a:soli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2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grpSp>
        <p:grpSp>
          <p:nvGrpSpPr>
            <p:cNvPr id="2054" name="Group 6"/>
            <p:cNvGrpSpPr/>
            <p:nvPr/>
          </p:nvGrpSpPr>
          <p:grpSpPr>
            <a:xfrm>
              <a:off x="263" y="1870"/>
              <a:ext cx="466" cy="299"/>
              <a:chOff x="912" y="2640"/>
              <a:chExt cx="672" cy="432"/>
            </a:xfrm>
          </p:grpSpPr>
          <p:sp>
            <p:nvSpPr>
              <p:cNvPr id="20" name="Rectangle 7"/>
              <p:cNvSpPr>
                <a:spLocks noChangeArrowheads="1"/>
              </p:cNvSpPr>
              <p:nvPr/>
            </p:nvSpPr>
            <p:spPr bwMode="auto">
              <a:xfrm>
                <a:off x="912" y="2640"/>
                <a:ext cx="384" cy="432"/>
              </a:xfrm>
              <a:prstGeom prst="rect">
                <a:avLst/>
              </a:prstGeom>
              <a:solidFill>
                <a:schemeClr val="accent2"/>
              </a:soli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2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grpSp>
        <p:sp>
          <p:nvSpPr>
            <p:cNvPr id="1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8" name="Rectangle 10"/>
            <p:cNvSpPr>
              <a:spLocks noChangeArrowheads="1"/>
            </p:cNvSpPr>
            <p:nvPr/>
          </p:nvSpPr>
          <p:spPr bwMode="auto">
            <a:xfrm>
              <a:off x="400" y="1536"/>
              <a:ext cx="20" cy="663"/>
            </a:xfrm>
            <a:prstGeom prst="rect">
              <a:avLst/>
            </a:prstGeom>
            <a:solidFill>
              <a:schemeClr val="bg2"/>
            </a:soli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grpSp>
      <p:sp>
        <p:nvSpPr>
          <p:cNvPr id="117772" name="Rectangle 12"/>
          <p:cNvSpPr>
            <a:spLocks noGrp="1" noChangeArrowheads="1"/>
          </p:cNvSpPr>
          <p:nvPr>
            <p:ph type="ctrTitle"/>
          </p:nvPr>
        </p:nvSpPr>
        <p:spPr>
          <a:xfrm>
            <a:off x="990600" y="1676400"/>
            <a:ext cx="7772400" cy="1462088"/>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117773" name="Rectangle 13"/>
          <p:cNvSpPr>
            <a:spLocks noGrp="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pPr fontAlgn="base"/>
            <a:r>
              <a:rPr lang="zh-CN" altLang="en-US" strike="noStrike" noProof="1"/>
              <a:t>单击此处编辑母版副标题样式</a:t>
            </a:r>
            <a:endParaRPr lang="zh-CN" altLang="en-US" strike="noStrike" noProof="1"/>
          </a:p>
        </p:txBody>
      </p:sp>
      <p:sp>
        <p:nvSpPr>
          <p:cNvPr id="24" name="Rectangle 14"/>
          <p:cNvSpPr>
            <a:spLocks noGrp="1" noChangeArrowheads="1"/>
          </p:cNvSpPr>
          <p:nvPr>
            <p:ph type="dt" sz="half" idx="2"/>
          </p:nvPr>
        </p:nvSpPr>
        <p:spPr bwMode="auto">
          <a:xfrm>
            <a:off x="990600" y="6248400"/>
            <a:ext cx="1905000" cy="457200"/>
          </a:xfrm>
          <a:prstGeom prst="rect">
            <a:avLst/>
          </a:prstGeom>
          <a:noFill/>
          <a:ln w="9525">
            <a:noFill/>
            <a:miter lim="800000"/>
          </a:ln>
          <a:effectLst/>
        </p:spPr>
        <p:txBody>
          <a:bodyPr vert="horz" wrap="square" lIns="91440" tIns="45720" rIns="91440" bIns="45720" numCol="1" anchor="b" anchorCtr="0" compatLnSpc="1"/>
          <a:lstStyle>
            <a:lvl1pPr>
              <a:defRPr>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bg2"/>
              </a:solidFill>
              <a:effectLst/>
              <a:uLnTx/>
              <a:uFillTx/>
              <a:latin typeface="Tahoma" panose="020B0604030504040204" pitchFamily="34" charset="0"/>
              <a:ea typeface="宋体" panose="02010600030101010101" pitchFamily="2" charset="-122"/>
              <a:cs typeface="+mn-cs"/>
            </a:endParaRPr>
          </a:p>
        </p:txBody>
      </p:sp>
      <p:sp>
        <p:nvSpPr>
          <p:cNvPr id="25" name="Rectangle 15"/>
          <p:cNvSpPr>
            <a:spLocks noGrp="1" noChangeArrowheads="1"/>
          </p:cNvSpPr>
          <p:nvPr>
            <p:ph type="ftr" sz="quarter" idx="3"/>
          </p:nvPr>
        </p:nvSpPr>
        <p:spPr bwMode="auto">
          <a:xfrm>
            <a:off x="34290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solidFill>
                  <a:schemeClr val="bg2"/>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bg2"/>
              </a:solidFill>
              <a:effectLst/>
              <a:uLnTx/>
              <a:uFillTx/>
              <a:latin typeface="Tahoma" panose="020B0604030504040204" pitchFamily="34" charset="0"/>
              <a:ea typeface="宋体" panose="02010600030101010101" pitchFamily="2" charset="-122"/>
              <a:cs typeface="+mn-cs"/>
            </a:endParaRPr>
          </a:p>
        </p:txBody>
      </p:sp>
      <p:sp>
        <p:nvSpPr>
          <p:cNvPr id="26" name="Rectangle 16"/>
          <p:cNvSpPr>
            <a:spLocks noGrp="1" noChangeArrowheads="1"/>
          </p:cNvSpPr>
          <p:nvPr>
            <p:ph type="sldNum" sz="quarter" idx="4"/>
          </p:nvPr>
        </p:nvSpPr>
        <p:spPr bwMode="auto">
          <a:xfrm>
            <a:off x="6858000" y="6248400"/>
            <a:ext cx="1905000" cy="457200"/>
          </a:xfrm>
          <a:prstGeom prst="rect">
            <a:avLst/>
          </a:prstGeom>
          <a:noFill/>
          <a:ln w="9525">
            <a:noFill/>
            <a:miter lim="800000"/>
          </a:ln>
          <a:effectLst/>
        </p:spPr>
        <p:txBody>
          <a:bodyPr vert="horz" wrap="square" lIns="91440" tIns="45720" rIns="91440" bIns="45720" numCol="1" anchor="b" anchorCtr="0" compatLnSpc="1"/>
          <a:p>
            <a:pPr algn="r" fontAlgn="base"/>
            <a:fld id="{9A0DB2DC-4C9A-4742-B13C-FB6460FD3503}" type="slidenum">
              <a:rPr lang="en-US" altLang="zh-CN" strike="noStrike" noProof="1" dirty="0">
                <a:solidFill>
                  <a:schemeClr val="bg2"/>
                </a:solidFill>
                <a:latin typeface="Tahoma" panose="020B0604030504040204" pitchFamily="34" charset="0"/>
                <a:ea typeface="宋体" panose="02010600030101010101" pitchFamily="2" charset="-122"/>
                <a:cs typeface="+mn-cs"/>
              </a:rPr>
            </a:fld>
            <a:endParaRPr lang="en-US" altLang="zh-CN" strike="noStrike" noProof="1" dirty="0">
              <a:solidFill>
                <a:schemeClr val="bg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214313"/>
            <a:ext cx="1951038" cy="5918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150938" y="214313"/>
            <a:ext cx="5700712" cy="5918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14" name="日期占位符 4"/>
          <p:cNvSpPr>
            <a:spLocks noGrp="1"/>
          </p:cNvSpPr>
          <p:nvPr>
            <p:ph type="dt" sz="half" idx="1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b" anchorCtr="0" compatLnSpc="1"/>
          <a:lstStyle>
            <a:lvl1pPr>
              <a:defRPr smtClean="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5" name="页脚占位符 5"/>
          <p:cNvSpPr>
            <a:spLocks noGrp="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b" anchorCtr="0" compatLnSpc="1"/>
          <a:lstStyle>
            <a:lvl1pPr>
              <a:defRPr smtClean="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6" name="灯片编号占位符 6"/>
          <p:cNvSpPr>
            <a:spLocks noGrp="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b" anchorCtr="0" compatLnSpc="1"/>
          <a:p>
            <a:pPr algn="r" fontAlgn="base"/>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600200"/>
            <a:ext cx="8229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folHlink"/>
              </a:buClr>
              <a:buSzPct val="60000"/>
              <a:buFont typeface="Wingdings" panose="05000000000000000000" pitchFamily="2" charset="2"/>
              <a:buChar char="n"/>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14" name="日期占位符 3"/>
          <p:cNvSpPr>
            <a:spLocks noGrp="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b" anchorCtr="0" compatLnSpc="1"/>
          <a:lstStyle>
            <a:lvl1pPr>
              <a:defRPr smtClean="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5" name="页脚占位符 4"/>
          <p:cNvSpPr>
            <a:spLocks noGrp="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b" anchorCtr="0" compatLnSpc="1"/>
          <a:lstStyle>
            <a:lvl1pPr>
              <a:defRPr smtClean="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6" name="灯片编号占位符 5"/>
          <p:cNvSpPr>
            <a:spLocks noGrp="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b" anchorCtr="0" compatLnSpc="1"/>
          <a:p>
            <a:pPr algn="r" fontAlgn="base"/>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1266"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11269"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2"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5"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1278"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12299"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charset="-122"/>
                <a:ea typeface="微软雅黑" panose="020B0503020204020204" charset="-122"/>
              </a:rPr>
              <a:t>工作完成情况</a:t>
            </a:r>
            <a:endParaRPr lang="zh-CN" altLang="zh-CN" sz="1600" dirty="0">
              <a:solidFill>
                <a:schemeClr val="accent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0" y="2438400"/>
            <a:ext cx="9009063" cy="1052513"/>
            <a:chOff x="0" y="1536"/>
            <a:chExt cx="5675" cy="663"/>
          </a:xfrm>
        </p:grpSpPr>
        <p:grpSp>
          <p:nvGrpSpPr>
            <p:cNvPr id="2051" name="Group 3"/>
            <p:cNvGrpSpPr/>
            <p:nvPr/>
          </p:nvGrpSpPr>
          <p:grpSpPr>
            <a:xfrm>
              <a:off x="185" y="1604"/>
              <a:ext cx="449" cy="299"/>
              <a:chOff x="720" y="336"/>
              <a:chExt cx="624" cy="432"/>
            </a:xfrm>
          </p:grpSpPr>
          <p:sp>
            <p:nvSpPr>
              <p:cNvPr id="22" name="Rectangle 4"/>
              <p:cNvSpPr>
                <a:spLocks noChangeArrowheads="1"/>
              </p:cNvSpPr>
              <p:nvPr/>
            </p:nvSpPr>
            <p:spPr bwMode="auto">
              <a:xfrm>
                <a:off x="720" y="336"/>
                <a:ext cx="384" cy="432"/>
              </a:xfrm>
              <a:prstGeom prst="rect">
                <a:avLst/>
              </a:prstGeom>
              <a:solidFill>
                <a:schemeClr val="folHlink"/>
              </a:soli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2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grpSp>
        <p:grpSp>
          <p:nvGrpSpPr>
            <p:cNvPr id="2054" name="Group 6"/>
            <p:cNvGrpSpPr/>
            <p:nvPr/>
          </p:nvGrpSpPr>
          <p:grpSpPr>
            <a:xfrm>
              <a:off x="263" y="1870"/>
              <a:ext cx="466" cy="299"/>
              <a:chOff x="912" y="2640"/>
              <a:chExt cx="672" cy="432"/>
            </a:xfrm>
          </p:grpSpPr>
          <p:sp>
            <p:nvSpPr>
              <p:cNvPr id="20" name="Rectangle 7"/>
              <p:cNvSpPr>
                <a:spLocks noChangeArrowheads="1"/>
              </p:cNvSpPr>
              <p:nvPr/>
            </p:nvSpPr>
            <p:spPr bwMode="auto">
              <a:xfrm>
                <a:off x="912" y="2640"/>
                <a:ext cx="384" cy="432"/>
              </a:xfrm>
              <a:prstGeom prst="rect">
                <a:avLst/>
              </a:prstGeom>
              <a:solidFill>
                <a:schemeClr val="accent2"/>
              </a:soli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2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grpSp>
        <p:sp>
          <p:nvSpPr>
            <p:cNvPr id="1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8" name="Rectangle 10"/>
            <p:cNvSpPr>
              <a:spLocks noChangeArrowheads="1"/>
            </p:cNvSpPr>
            <p:nvPr/>
          </p:nvSpPr>
          <p:spPr bwMode="auto">
            <a:xfrm>
              <a:off x="400" y="1536"/>
              <a:ext cx="20" cy="663"/>
            </a:xfrm>
            <a:prstGeom prst="rect">
              <a:avLst/>
            </a:prstGeom>
            <a:solidFill>
              <a:schemeClr val="bg2"/>
            </a:soli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grpSp>
      <p:sp>
        <p:nvSpPr>
          <p:cNvPr id="117772" name="Rectangle 12"/>
          <p:cNvSpPr>
            <a:spLocks noGrp="1" noChangeArrowheads="1"/>
          </p:cNvSpPr>
          <p:nvPr>
            <p:ph type="ctrTitle"/>
          </p:nvPr>
        </p:nvSpPr>
        <p:spPr>
          <a:xfrm>
            <a:off x="990600" y="1676400"/>
            <a:ext cx="7772400" cy="1462088"/>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117773" name="Rectangle 13"/>
          <p:cNvSpPr>
            <a:spLocks noGrp="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pPr fontAlgn="base"/>
            <a:r>
              <a:rPr lang="zh-CN" altLang="en-US" strike="noStrike" noProof="1"/>
              <a:t>单击此处编辑母版副标题样式</a:t>
            </a:r>
            <a:endParaRPr lang="zh-CN" altLang="en-US" strike="noStrike" noProof="1"/>
          </a:p>
        </p:txBody>
      </p:sp>
      <p:sp>
        <p:nvSpPr>
          <p:cNvPr id="24" name="Rectangle 14"/>
          <p:cNvSpPr>
            <a:spLocks noGrp="1" noChangeArrowheads="1"/>
          </p:cNvSpPr>
          <p:nvPr>
            <p:ph type="dt" sz="half" idx="2"/>
          </p:nvPr>
        </p:nvSpPr>
        <p:spPr bwMode="auto">
          <a:xfrm>
            <a:off x="990600" y="6248400"/>
            <a:ext cx="1905000" cy="457200"/>
          </a:xfrm>
          <a:prstGeom prst="rect">
            <a:avLst/>
          </a:prstGeom>
          <a:noFill/>
          <a:ln w="9525">
            <a:noFill/>
            <a:miter lim="800000"/>
          </a:ln>
          <a:effectLst/>
        </p:spPr>
        <p:txBody>
          <a:bodyPr vert="horz" wrap="square" lIns="91440" tIns="45720" rIns="91440" bIns="45720" numCol="1" anchor="b" anchorCtr="0" compatLnSpc="1"/>
          <a:lstStyle>
            <a:lvl1pPr>
              <a:defRPr>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bg2"/>
              </a:solidFill>
              <a:effectLst/>
              <a:uLnTx/>
              <a:uFillTx/>
              <a:latin typeface="Tahoma" panose="020B0604030504040204" pitchFamily="34" charset="0"/>
              <a:ea typeface="宋体" panose="02010600030101010101" pitchFamily="2" charset="-122"/>
              <a:cs typeface="+mn-cs"/>
            </a:endParaRPr>
          </a:p>
        </p:txBody>
      </p:sp>
      <p:sp>
        <p:nvSpPr>
          <p:cNvPr id="25" name="Rectangle 15"/>
          <p:cNvSpPr>
            <a:spLocks noGrp="1" noChangeArrowheads="1"/>
          </p:cNvSpPr>
          <p:nvPr>
            <p:ph type="ftr" sz="quarter" idx="3"/>
          </p:nvPr>
        </p:nvSpPr>
        <p:spPr bwMode="auto">
          <a:xfrm>
            <a:off x="34290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solidFill>
                  <a:schemeClr val="bg2"/>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bg2"/>
              </a:solidFill>
              <a:effectLst/>
              <a:uLnTx/>
              <a:uFillTx/>
              <a:latin typeface="Tahoma" panose="020B0604030504040204" pitchFamily="34" charset="0"/>
              <a:ea typeface="宋体" panose="02010600030101010101" pitchFamily="2" charset="-122"/>
              <a:cs typeface="+mn-cs"/>
            </a:endParaRPr>
          </a:p>
        </p:txBody>
      </p:sp>
      <p:sp>
        <p:nvSpPr>
          <p:cNvPr id="26" name="Rectangle 16"/>
          <p:cNvSpPr>
            <a:spLocks noGrp="1" noChangeArrowheads="1"/>
          </p:cNvSpPr>
          <p:nvPr>
            <p:ph type="sldNum" sz="quarter" idx="4"/>
          </p:nvPr>
        </p:nvSpPr>
        <p:spPr bwMode="auto">
          <a:xfrm>
            <a:off x="6858000" y="6248400"/>
            <a:ext cx="1905000" cy="457200"/>
          </a:xfrm>
          <a:prstGeom prst="rect">
            <a:avLst/>
          </a:prstGeom>
          <a:noFill/>
          <a:ln w="9525">
            <a:noFill/>
            <a:miter lim="800000"/>
          </a:ln>
          <a:effectLst/>
        </p:spPr>
        <p:txBody>
          <a:bodyPr vert="horz" wrap="square" lIns="91440" tIns="45720" rIns="91440" bIns="45720" numCol="1" anchor="b" anchorCtr="0" compatLnSpc="1"/>
          <a:p>
            <a:pPr algn="r" fontAlgn="base"/>
            <a:fld id="{9A0DB2DC-4C9A-4742-B13C-FB6460FD3503}" type="slidenum">
              <a:rPr lang="en-US" altLang="zh-CN" strike="noStrike" noProof="1" dirty="0">
                <a:solidFill>
                  <a:schemeClr val="bg2"/>
                </a:solidFill>
                <a:latin typeface="Tahoma" panose="020B0604030504040204" pitchFamily="34" charset="0"/>
                <a:ea typeface="宋体" panose="02010600030101010101" pitchFamily="2" charset="-122"/>
                <a:cs typeface="+mn-cs"/>
              </a:rPr>
            </a:fld>
            <a:endParaRPr lang="en-US" altLang="zh-CN" strike="noStrike" noProof="1" dirty="0">
              <a:solidFill>
                <a:schemeClr val="bg2"/>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folHlink"/>
              </a:buClr>
              <a:buSzPct val="6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214313"/>
            <a:ext cx="1951038" cy="5918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150938" y="214313"/>
            <a:ext cx="5700712" cy="5918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14" name="日期占位符 4"/>
          <p:cNvSpPr>
            <a:spLocks noGrp="1"/>
          </p:cNvSpPr>
          <p:nvPr>
            <p:ph type="dt" sz="half" idx="1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b" anchorCtr="0" compatLnSpc="1"/>
          <a:lstStyle>
            <a:lvl1pPr>
              <a:defRPr smtClean="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5" name="页脚占位符 5"/>
          <p:cNvSpPr>
            <a:spLocks noGrp="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b" anchorCtr="0" compatLnSpc="1"/>
          <a:lstStyle>
            <a:lvl1pPr>
              <a:defRPr smtClean="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6" name="灯片编号占位符 6"/>
          <p:cNvSpPr>
            <a:spLocks noGrp="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b" anchorCtr="0" compatLnSpc="1"/>
          <a:p>
            <a:pPr algn="r" fontAlgn="base"/>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bl">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600200"/>
            <a:ext cx="8229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folHlink"/>
              </a:buClr>
              <a:buSzPct val="60000"/>
              <a:buFont typeface="Wingdings" panose="05000000000000000000" pitchFamily="2" charset="2"/>
              <a:buChar char="n"/>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14" name="日期占位符 3"/>
          <p:cNvSpPr>
            <a:spLocks noGrp="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b" anchorCtr="0" compatLnSpc="1"/>
          <a:lstStyle>
            <a:lvl1pPr>
              <a:defRPr smtClean="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5" name="页脚占位符 4"/>
          <p:cNvSpPr>
            <a:spLocks noGrp="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b" anchorCtr="0" compatLnSpc="1"/>
          <a:lstStyle>
            <a:lvl1pPr>
              <a:defRPr smtClean="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6" name="灯片编号占位符 5"/>
          <p:cNvSpPr>
            <a:spLocks noGrp="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b" anchorCtr="0" compatLnSpc="1"/>
          <a:p>
            <a:pPr algn="r" fontAlgn="base"/>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folHlink"/>
              </a:buClr>
              <a:buSzPct val="6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0" Type="http://schemas.openxmlformats.org/officeDocument/2006/relationships/theme" Target="../theme/theme2.xml"/><Relationship Id="rId2" Type="http://schemas.openxmlformats.org/officeDocument/2006/relationships/slideLayout" Target="../slideLayouts/slideLayout16.xml"/><Relationship Id="rId19" Type="http://schemas.openxmlformats.org/officeDocument/2006/relationships/image" Target="../media/image7.png"/><Relationship Id="rId18" Type="http://schemas.openxmlformats.org/officeDocument/2006/relationships/image" Target="../media/image6.png"/><Relationship Id="rId17" Type="http://schemas.openxmlformats.org/officeDocument/2006/relationships/image" Target="../media/image5.png"/><Relationship Id="rId16" Type="http://schemas.openxmlformats.org/officeDocument/2006/relationships/image" Target="../media/image4.png"/><Relationship Id="rId15" Type="http://schemas.openxmlformats.org/officeDocument/2006/relationships/slideLayout" Target="../slideLayouts/slideLayout29.xml"/><Relationship Id="rId14" Type="http://schemas.openxmlformats.org/officeDocument/2006/relationships/slideLayout" Target="../slideLayouts/slideLayout28.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8.xml"/><Relationship Id="rId8" Type="http://schemas.openxmlformats.org/officeDocument/2006/relationships/slideLayout" Target="../slideLayouts/slideLayout37.xml"/><Relationship Id="rId7" Type="http://schemas.openxmlformats.org/officeDocument/2006/relationships/slideLayout" Target="../slideLayouts/slideLayout36.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3" Type="http://schemas.openxmlformats.org/officeDocument/2006/relationships/slideLayout" Target="../slideLayouts/slideLayout32.xml"/><Relationship Id="rId2" Type="http://schemas.openxmlformats.org/officeDocument/2006/relationships/slideLayout" Target="../slideLayouts/slideLayout31.xml"/><Relationship Id="rId15" Type="http://schemas.openxmlformats.org/officeDocument/2006/relationships/theme" Target="../theme/theme3.xml"/><Relationship Id="rId14" Type="http://schemas.openxmlformats.org/officeDocument/2006/relationships/slideLayout" Target="../slideLayouts/slideLayout43.xml"/><Relationship Id="rId13" Type="http://schemas.openxmlformats.org/officeDocument/2006/relationships/slideLayout" Target="../slideLayouts/slideLayout42.xml"/><Relationship Id="rId12" Type="http://schemas.openxmlformats.org/officeDocument/2006/relationships/slideLayout" Target="../slideLayouts/slideLayout41.xml"/><Relationship Id="rId11" Type="http://schemas.openxmlformats.org/officeDocument/2006/relationships/slideLayout" Target="../slideLayouts/slideLayout40.xml"/><Relationship Id="rId10" Type="http://schemas.openxmlformats.org/officeDocument/2006/relationships/slideLayout" Target="../slideLayouts/slideLayout39.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16738" name="Rectangle 2"/>
          <p:cNvSpPr>
            <a:spLocks noChangeArrowheads="1"/>
          </p:cNvSpPr>
          <p:nvPr/>
        </p:nvSpPr>
        <p:spPr bwMode="ltGray">
          <a:xfrm>
            <a:off x="417513" y="1098550"/>
            <a:ext cx="438150" cy="474663"/>
          </a:xfrm>
          <a:prstGeom prst="rect">
            <a:avLst/>
          </a:prstGeom>
          <a:solidFill>
            <a:schemeClr val="accent2"/>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3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0" name="Rectangle 4"/>
          <p:cNvSpPr>
            <a:spLocks noChangeArrowheads="1"/>
          </p:cNvSpPr>
          <p:nvPr/>
        </p:nvSpPr>
        <p:spPr bwMode="ltGray">
          <a:xfrm>
            <a:off x="541338" y="1520825"/>
            <a:ext cx="422275" cy="474663"/>
          </a:xfrm>
          <a:prstGeom prst="rect">
            <a:avLst/>
          </a:prstGeom>
          <a:solidFill>
            <a:schemeClr val="folHlink"/>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3" name="Rectangle 7"/>
          <p:cNvSpPr>
            <a:spLocks noChangeArrowheads="1"/>
          </p:cNvSpPr>
          <p:nvPr/>
        </p:nvSpPr>
        <p:spPr bwMode="gray">
          <a:xfrm>
            <a:off x="762000" y="990600"/>
            <a:ext cx="31750" cy="1052513"/>
          </a:xfrm>
          <a:prstGeom prst="rect">
            <a:avLst/>
          </a:prstGeom>
          <a:solidFill>
            <a:schemeClr val="bg2"/>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033" name="Rectangle 9"/>
          <p:cNvSpPr>
            <a:spLocks noGrp="1"/>
          </p:cNvSpPr>
          <p:nvPr>
            <p:ph type="title"/>
          </p:nvPr>
        </p:nvSpPr>
        <p:spPr>
          <a:xfrm>
            <a:off x="1150938" y="214313"/>
            <a:ext cx="7793037" cy="1462087"/>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34" name="Rectangle 10"/>
          <p:cNvSpPr>
            <a:spLocks noGrp="1"/>
          </p:cNvSpPr>
          <p:nvPr>
            <p:ph type="body"/>
          </p:nvPr>
        </p:nvSpPr>
        <p:spPr>
          <a:xfrm>
            <a:off x="1182688" y="2017713"/>
            <a:ext cx="7772400" cy="41148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16747" name="Rectangle 11"/>
          <p:cNvSpPr>
            <a:spLocks noGrp="1" noChangeArrowheads="1"/>
          </p:cNvSpPr>
          <p:nvPr>
            <p:ph type="dt" sz="half" idx="2"/>
          </p:nvPr>
        </p:nvSpPr>
        <p:spPr bwMode="auto">
          <a:xfrm>
            <a:off x="1162050" y="6243638"/>
            <a:ext cx="1905000" cy="457200"/>
          </a:xfrm>
          <a:prstGeom prst="rect">
            <a:avLst/>
          </a:prstGeom>
          <a:noFill/>
          <a:ln w="9525">
            <a:noFill/>
            <a:miter lim="800000"/>
          </a:ln>
          <a:effectLst/>
        </p:spPr>
        <p:txBody>
          <a:bodyPr vert="horz" wrap="square" lIns="91440" tIns="45720" rIns="91440" bIns="45720" numCol="1" anchor="b"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8" name="Rectangle 12"/>
          <p:cNvSpPr>
            <a:spLocks noGrp="1" noChangeArrowheads="1"/>
          </p:cNvSpPr>
          <p:nvPr>
            <p:ph type="ftr" sz="quarter" idx="3"/>
          </p:nvPr>
        </p:nvSpPr>
        <p:spPr bwMode="auto">
          <a:xfrm>
            <a:off x="3657600" y="6243638"/>
            <a:ext cx="2895600" cy="457200"/>
          </a:xfrm>
          <a:prstGeom prst="rect">
            <a:avLst/>
          </a:prstGeom>
          <a:noFill/>
          <a:ln w="9525">
            <a:noFill/>
            <a:miter lim="800000"/>
          </a:ln>
          <a:effectLst/>
        </p:spPr>
        <p:txBody>
          <a:bodyPr vert="horz" wrap="square" lIns="91440" tIns="45720" rIns="91440" bIns="45720" numCol="1" anchor="b"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9" name="Rectangle 13"/>
          <p:cNvSpPr>
            <a:spLocks noGrp="1" noChangeArrowheads="1"/>
          </p:cNvSpPr>
          <p:nvPr>
            <p:ph type="sldNum" sz="quarter" idx="4"/>
          </p:nvPr>
        </p:nvSpPr>
        <p:spPr bwMode="auto">
          <a:xfrm>
            <a:off x="7042150" y="6243638"/>
            <a:ext cx="1905000" cy="457200"/>
          </a:xfrm>
          <a:prstGeom prst="rect">
            <a:avLst/>
          </a:prstGeom>
          <a:noFill/>
          <a:ln w="9525">
            <a:noFill/>
            <a:miter lim="800000"/>
          </a:ln>
          <a:effectLst/>
        </p:spPr>
        <p:txBody>
          <a:bodyPr vert="horz" wrap="square" lIns="91440" tIns="45720" rIns="91440" bIns="45720" numCol="1" anchor="b" anchorCtr="0" compatLnSpc="1"/>
          <a:lstStyle>
            <a:lvl1pPr algn="r">
              <a:defRPr sz="1400"/>
            </a:lvl1pPr>
          </a:lstStyle>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1028"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1029"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1030"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1031"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1032" name="Picture 8" descr="logo"/>
          <p:cNvPicPr>
            <a:picLocks noChangeAspect="1"/>
          </p:cNvPicPr>
          <p:nvPr userDrawn="1"/>
        </p:nvPicPr>
        <p:blipFill>
          <a:blip r:embed="rId19">
            <a:lum bright="17999"/>
          </a:blip>
          <a:stretch>
            <a:fillRect/>
          </a:stretch>
        </p:blipFill>
        <p:spPr>
          <a:xfrm rot="-1820424">
            <a:off x="4572000" y="2205038"/>
            <a:ext cx="2376488" cy="939800"/>
          </a:xfrm>
          <a:prstGeom prst="rect">
            <a:avLst/>
          </a:prstGeom>
          <a:noFill/>
          <a:ln w="9525">
            <a:noFill/>
          </a:ln>
        </p:spPr>
      </p:pic>
      <p:pic>
        <p:nvPicPr>
          <p:cNvPr id="1033" name="Picture 9" descr="logo"/>
          <p:cNvPicPr>
            <a:picLocks noChangeAspect="1"/>
          </p:cNvPicPr>
          <p:nvPr userDrawn="1"/>
        </p:nvPicPr>
        <p:blipFill>
          <a:blip r:embed="rId19">
            <a:lum bright="17999"/>
          </a:blip>
          <a:stretch>
            <a:fillRect/>
          </a:stretch>
        </p:blipFill>
        <p:spPr>
          <a:xfrm rot="-1820424">
            <a:off x="4067175" y="4868863"/>
            <a:ext cx="2376488" cy="939800"/>
          </a:xfrm>
          <a:prstGeom prst="rect">
            <a:avLst/>
          </a:prstGeom>
          <a:noFill/>
          <a:ln w="9525">
            <a:noFill/>
          </a:ln>
        </p:spPr>
      </p:pic>
      <p:pic>
        <p:nvPicPr>
          <p:cNvPr id="1034" name="Picture 10" descr="logo"/>
          <p:cNvPicPr>
            <a:picLocks noChangeAspect="1"/>
          </p:cNvPicPr>
          <p:nvPr userDrawn="1"/>
        </p:nvPicPr>
        <p:blipFill>
          <a:blip r:embed="rId19">
            <a:lum bright="17999"/>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16738" name="Rectangle 2"/>
          <p:cNvSpPr>
            <a:spLocks noChangeArrowheads="1"/>
          </p:cNvSpPr>
          <p:nvPr/>
        </p:nvSpPr>
        <p:spPr bwMode="ltGray">
          <a:xfrm>
            <a:off x="417513" y="1098550"/>
            <a:ext cx="438150" cy="474663"/>
          </a:xfrm>
          <a:prstGeom prst="rect">
            <a:avLst/>
          </a:prstGeom>
          <a:solidFill>
            <a:schemeClr val="accent2"/>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3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0" name="Rectangle 4"/>
          <p:cNvSpPr>
            <a:spLocks noChangeArrowheads="1"/>
          </p:cNvSpPr>
          <p:nvPr/>
        </p:nvSpPr>
        <p:spPr bwMode="ltGray">
          <a:xfrm>
            <a:off x="541338" y="1520825"/>
            <a:ext cx="422275" cy="474663"/>
          </a:xfrm>
          <a:prstGeom prst="rect">
            <a:avLst/>
          </a:prstGeom>
          <a:solidFill>
            <a:schemeClr val="folHlink"/>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3" name="Rectangle 7"/>
          <p:cNvSpPr>
            <a:spLocks noChangeArrowheads="1"/>
          </p:cNvSpPr>
          <p:nvPr/>
        </p:nvSpPr>
        <p:spPr bwMode="gray">
          <a:xfrm>
            <a:off x="762000" y="990600"/>
            <a:ext cx="31750" cy="1052513"/>
          </a:xfrm>
          <a:prstGeom prst="rect">
            <a:avLst/>
          </a:prstGeom>
          <a:solidFill>
            <a:schemeClr val="bg2"/>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zh-CN" sz="2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033" name="Rectangle 9"/>
          <p:cNvSpPr>
            <a:spLocks noGrp="1"/>
          </p:cNvSpPr>
          <p:nvPr>
            <p:ph type="title"/>
          </p:nvPr>
        </p:nvSpPr>
        <p:spPr>
          <a:xfrm>
            <a:off x="1150938" y="214313"/>
            <a:ext cx="7793037" cy="1462087"/>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34" name="Rectangle 10"/>
          <p:cNvSpPr>
            <a:spLocks noGrp="1"/>
          </p:cNvSpPr>
          <p:nvPr>
            <p:ph type="body"/>
          </p:nvPr>
        </p:nvSpPr>
        <p:spPr>
          <a:xfrm>
            <a:off x="1182688" y="2017713"/>
            <a:ext cx="7772400" cy="41148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16747" name="Rectangle 11"/>
          <p:cNvSpPr>
            <a:spLocks noGrp="1" noChangeArrowheads="1"/>
          </p:cNvSpPr>
          <p:nvPr>
            <p:ph type="dt" sz="half" idx="2"/>
          </p:nvPr>
        </p:nvSpPr>
        <p:spPr bwMode="auto">
          <a:xfrm>
            <a:off x="1162050" y="6243638"/>
            <a:ext cx="1905000" cy="457200"/>
          </a:xfrm>
          <a:prstGeom prst="rect">
            <a:avLst/>
          </a:prstGeom>
          <a:noFill/>
          <a:ln w="9525">
            <a:noFill/>
            <a:miter lim="800000"/>
          </a:ln>
          <a:effectLst/>
        </p:spPr>
        <p:txBody>
          <a:bodyPr vert="horz" wrap="square" lIns="91440" tIns="45720" rIns="91440" bIns="45720" numCol="1" anchor="b"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8" name="Rectangle 12"/>
          <p:cNvSpPr>
            <a:spLocks noGrp="1" noChangeArrowheads="1"/>
          </p:cNvSpPr>
          <p:nvPr>
            <p:ph type="ftr" sz="quarter" idx="3"/>
          </p:nvPr>
        </p:nvSpPr>
        <p:spPr bwMode="auto">
          <a:xfrm>
            <a:off x="3657600" y="6243638"/>
            <a:ext cx="2895600" cy="457200"/>
          </a:xfrm>
          <a:prstGeom prst="rect">
            <a:avLst/>
          </a:prstGeom>
          <a:noFill/>
          <a:ln w="9525">
            <a:noFill/>
            <a:miter lim="800000"/>
          </a:ln>
          <a:effectLst/>
        </p:spPr>
        <p:txBody>
          <a:bodyPr vert="horz" wrap="square" lIns="91440" tIns="45720" rIns="91440" bIns="45720" numCol="1" anchor="b"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16749" name="Rectangle 13"/>
          <p:cNvSpPr>
            <a:spLocks noGrp="1" noChangeArrowheads="1"/>
          </p:cNvSpPr>
          <p:nvPr>
            <p:ph type="sldNum" sz="quarter" idx="4"/>
          </p:nvPr>
        </p:nvSpPr>
        <p:spPr bwMode="auto">
          <a:xfrm>
            <a:off x="7042150" y="6243638"/>
            <a:ext cx="1905000" cy="457200"/>
          </a:xfrm>
          <a:prstGeom prst="rect">
            <a:avLst/>
          </a:prstGeom>
          <a:noFill/>
          <a:ln w="9525">
            <a:noFill/>
            <a:miter lim="800000"/>
          </a:ln>
          <a:effectLst/>
        </p:spPr>
        <p:txBody>
          <a:bodyPr vert="horz" wrap="square" lIns="91440" tIns="45720" rIns="91440" bIns="45720" numCol="1" anchor="b" anchorCtr="0" compatLnSpc="1"/>
          <a:lstStyle>
            <a:lvl1pPr algn="r">
              <a:defRPr sz="1400"/>
            </a:lvl1pPr>
          </a:lstStyle>
          <a:p>
            <a:pPr lvl="0" eaLnBrk="1" fontAlgn="base" hangingPunct="1"/>
            <a:fld id="{9A0DB2DC-4C9A-4742-B13C-FB6460FD3503}" type="slidenum">
              <a:rPr lang="en-US" altLang="zh-CN" strike="noStrike" noProof="1" dirty="0">
                <a:latin typeface="Tahoma" panose="020B0604030504040204" pitchFamily="34" charset="0"/>
                <a:ea typeface="宋体" panose="02010600030101010101" pitchFamily="2" charset="-122"/>
                <a:cs typeface="+mn-cs"/>
              </a:rPr>
            </a:fld>
            <a:endParaRPr lang="en-US" altLang="zh-CN" strike="noStrike" noProof="1" dirty="0">
              <a:latin typeface="Tahom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Lst>
  <p:hf sldNum="0"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tags" Target="../tags/tag4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0" Type="http://schemas.openxmlformats.org/officeDocument/2006/relationships/slideLayout" Target="../slideLayouts/slideLayout2.xml"/><Relationship Id="rId1" Type="http://schemas.openxmlformats.org/officeDocument/2006/relationships/tags" Target="../tags/tag42.xml"/></Relationships>
</file>

<file path=ppt/slides/_rels/slide14.xml.rels><?xml version="1.0" encoding="UTF-8" standalone="yes"?>
<Relationships xmlns="http://schemas.openxmlformats.org/package/2006/relationships"><Relationship Id="rId9" Type="http://schemas.openxmlformats.org/officeDocument/2006/relationships/tags" Target="../tags/tag59.xml"/><Relationship Id="rId8" Type="http://schemas.openxmlformats.org/officeDocument/2006/relationships/tags" Target="../tags/tag58.xml"/><Relationship Id="rId7" Type="http://schemas.openxmlformats.org/officeDocument/2006/relationships/tags" Target="../tags/tag57.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0" Type="http://schemas.openxmlformats.org/officeDocument/2006/relationships/slideLayout" Target="../slideLayouts/slideLayout31.xml"/><Relationship Id="rId1" Type="http://schemas.openxmlformats.org/officeDocument/2006/relationships/tags" Target="../tags/tag51.xml"/></Relationships>
</file>

<file path=ppt/slides/_rels/slide15.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0" Type="http://schemas.openxmlformats.org/officeDocument/2006/relationships/slideLayout" Target="../slideLayouts/slideLayout31.xml"/><Relationship Id="rId1" Type="http://schemas.openxmlformats.org/officeDocument/2006/relationships/tags" Target="../tags/tag60.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image" Target="../media/image15.png"/><Relationship Id="rId1" Type="http://schemas.openxmlformats.org/officeDocument/2006/relationships/tags" Target="../tags/tag69.xml"/></Relationships>
</file>

<file path=ppt/slides/_rels/slide17.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tags" Target="../tags/tag71.xml"/><Relationship Id="rId10" Type="http://schemas.openxmlformats.org/officeDocument/2006/relationships/slideLayout" Target="../slideLayouts/slideLayout31.xml"/><Relationship Id="rId1" Type="http://schemas.openxmlformats.org/officeDocument/2006/relationships/tags" Target="../tags/tag70.xml"/></Relationships>
</file>

<file path=ppt/slides/_rels/slide18.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0" Type="http://schemas.openxmlformats.org/officeDocument/2006/relationships/slideLayout" Target="../slideLayouts/slideLayout31.xml"/><Relationship Id="rId1" Type="http://schemas.openxmlformats.org/officeDocument/2006/relationships/tags" Target="../tags/tag79.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image" Target="../media/image16.png"/><Relationship Id="rId1" Type="http://schemas.openxmlformats.org/officeDocument/2006/relationships/tags" Target="../tags/tag88.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1.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0" Type="http://schemas.openxmlformats.org/officeDocument/2006/relationships/slideLayout" Target="../slideLayouts/slideLayout31.xml"/><Relationship Id="rId1" Type="http://schemas.openxmlformats.org/officeDocument/2006/relationships/tags" Target="../tags/tag8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0" Type="http://schemas.openxmlformats.org/officeDocument/2006/relationships/slideLayout" Target="../slideLayouts/slideLayout31.xml"/><Relationship Id="rId1" Type="http://schemas.openxmlformats.org/officeDocument/2006/relationships/tags" Target="../tags/tag9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9" Type="http://schemas.openxmlformats.org/officeDocument/2006/relationships/tags" Target="../tags/tag17.xml"/><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4" Type="http://schemas.openxmlformats.org/officeDocument/2006/relationships/slideLayout" Target="../slideLayouts/slideLayout28.xml"/><Relationship Id="rId23" Type="http://schemas.openxmlformats.org/officeDocument/2006/relationships/image" Target="../media/image13.svg"/><Relationship Id="rId22" Type="http://schemas.openxmlformats.org/officeDocument/2006/relationships/image" Target="../media/image12.png"/><Relationship Id="rId21" Type="http://schemas.openxmlformats.org/officeDocument/2006/relationships/tags" Target="../tags/tag25.xml"/><Relationship Id="rId20" Type="http://schemas.openxmlformats.org/officeDocument/2006/relationships/image" Target="../media/image11.svg"/><Relationship Id="rId2" Type="http://schemas.openxmlformats.org/officeDocument/2006/relationships/tags" Target="../tags/tag10.xml"/><Relationship Id="rId19" Type="http://schemas.openxmlformats.org/officeDocument/2006/relationships/image" Target="../media/image10.png"/><Relationship Id="rId18" Type="http://schemas.openxmlformats.org/officeDocument/2006/relationships/tags" Target="../tags/tag24.xml"/><Relationship Id="rId17" Type="http://schemas.openxmlformats.org/officeDocument/2006/relationships/image" Target="../media/image9.svg"/><Relationship Id="rId16" Type="http://schemas.openxmlformats.org/officeDocument/2006/relationships/image" Target="../media/image8.png"/><Relationship Id="rId15" Type="http://schemas.openxmlformats.org/officeDocument/2006/relationships/tags" Target="../tags/tag23.xml"/><Relationship Id="rId14" Type="http://schemas.openxmlformats.org/officeDocument/2006/relationships/tags" Target="../tags/tag22.xml"/><Relationship Id="rId13" Type="http://schemas.openxmlformats.org/officeDocument/2006/relationships/tags" Target="../tags/tag21.xml"/><Relationship Id="rId12" Type="http://schemas.openxmlformats.org/officeDocument/2006/relationships/tags" Target="../tags/tag20.xml"/><Relationship Id="rId11" Type="http://schemas.openxmlformats.org/officeDocument/2006/relationships/tags" Target="../tags/tag19.xml"/><Relationship Id="rId10" Type="http://schemas.openxmlformats.org/officeDocument/2006/relationships/tags" Target="../tags/tag18.xml"/><Relationship Id="rId1" Type="http://schemas.openxmlformats.org/officeDocument/2006/relationships/tags" Target="../tags/tag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4.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slideLayout" Target="../slideLayouts/slideLayout2.xml"/><Relationship Id="rId1" Type="http://schemas.openxmlformats.org/officeDocument/2006/relationships/tags" Target="../tags/tag10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0" Type="http://schemas.openxmlformats.org/officeDocument/2006/relationships/slideLayout" Target="../slideLayouts/slideLayout2.xml"/><Relationship Id="rId1" Type="http://schemas.openxmlformats.org/officeDocument/2006/relationships/tags" Target="../tags/tag3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5" name="Picture 2" descr="bg-1"/>
          <p:cNvPicPr>
            <a:picLocks noChangeAspect="1"/>
          </p:cNvPicPr>
          <p:nvPr/>
        </p:nvPicPr>
        <p:blipFill>
          <a:blip r:embed="rId1">
            <a:lum bright="1999"/>
          </a:blip>
          <a:stretch>
            <a:fillRect/>
          </a:stretch>
        </p:blipFill>
        <p:spPr>
          <a:xfrm>
            <a:off x="0" y="2162175"/>
            <a:ext cx="9144000" cy="4695825"/>
          </a:xfrm>
          <a:prstGeom prst="rect">
            <a:avLst/>
          </a:prstGeom>
          <a:noFill/>
          <a:ln w="9525">
            <a:noFill/>
          </a:ln>
        </p:spPr>
      </p:pic>
      <p:sp>
        <p:nvSpPr>
          <p:cNvPr id="6146" name="未知"/>
          <p:cNvSpPr/>
          <p:nvPr/>
        </p:nvSpPr>
        <p:spPr>
          <a:xfrm>
            <a:off x="-1587" y="1447800"/>
            <a:ext cx="9156700" cy="3832225"/>
          </a:xfrm>
          <a:custGeom>
            <a:avLst/>
            <a:gdLst/>
            <a:ahLst/>
            <a:cxnLst>
              <a:cxn ang="0">
                <a:pos x="30190310" y="312499348"/>
              </a:cxn>
              <a:cxn ang="0">
                <a:pos x="2147483647" y="30241875"/>
              </a:cxn>
              <a:cxn ang="0">
                <a:pos x="2147483647" y="1464211380"/>
              </a:cxn>
              <a:cxn ang="0">
                <a:pos x="2147483647" y="297378416"/>
              </a:cxn>
              <a:cxn ang="0">
                <a:pos x="2147483647" y="2147483647"/>
              </a:cxn>
              <a:cxn ang="0">
                <a:pos x="2147483647" y="2147483647"/>
              </a:cxn>
              <a:cxn ang="0">
                <a:pos x="2147483647" y="2147483647"/>
              </a:cxn>
              <a:cxn ang="0">
                <a:pos x="15095155" y="2147483647"/>
              </a:cxn>
              <a:cxn ang="0">
                <a:pos x="30190310" y="312499348"/>
              </a:cxn>
            </a:cxnLst>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ln>
        </p:spPr>
        <p:txBody>
          <a:bodyPr/>
          <a:p>
            <a:endParaRPr lang="zh-CN" altLang="en-US"/>
          </a:p>
        </p:txBody>
      </p:sp>
      <p:sp>
        <p:nvSpPr>
          <p:cNvPr id="6147" name="未知"/>
          <p:cNvSpPr/>
          <p:nvPr/>
        </p:nvSpPr>
        <p:spPr>
          <a:xfrm>
            <a:off x="-1587" y="1730375"/>
            <a:ext cx="9142412" cy="3265488"/>
          </a:xfrm>
          <a:custGeom>
            <a:avLst/>
            <a:gdLst/>
            <a:ahLst/>
            <a:cxnLst>
              <a:cxn ang="0">
                <a:pos x="15095134" y="685482478"/>
              </a:cxn>
              <a:cxn ang="0">
                <a:pos x="2147483647" y="25201561"/>
              </a:cxn>
              <a:cxn ang="0">
                <a:pos x="2147483647" y="1214715319"/>
              </a:cxn>
              <a:cxn ang="0">
                <a:pos x="2147483647" y="388104037"/>
              </a:cxn>
              <a:cxn ang="0">
                <a:pos x="2147483647" y="2147483647"/>
              </a:cxn>
              <a:cxn ang="0">
                <a:pos x="2147483647" y="2147483647"/>
              </a:cxn>
              <a:cxn ang="0">
                <a:pos x="2147483647" y="2147483647"/>
              </a:cxn>
              <a:cxn ang="0">
                <a:pos x="15095134" y="2147483647"/>
              </a:cxn>
              <a:cxn ang="0">
                <a:pos x="15095134" y="685482478"/>
              </a:cxn>
            </a:cxnLst>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tileRect/>
          </a:gradFill>
          <a:ln w="9525">
            <a:noFill/>
          </a:ln>
        </p:spPr>
        <p:txBody>
          <a:bodyPr/>
          <a:p>
            <a:endParaRPr lang="zh-CN" altLang="en-US"/>
          </a:p>
        </p:txBody>
      </p:sp>
      <p:grpSp>
        <p:nvGrpSpPr>
          <p:cNvPr id="6148" name="Group 5"/>
          <p:cNvGrpSpPr/>
          <p:nvPr/>
        </p:nvGrpSpPr>
        <p:grpSpPr>
          <a:xfrm>
            <a:off x="7086600" y="1947863"/>
            <a:ext cx="533400" cy="533400"/>
            <a:chOff x="0" y="0"/>
            <a:chExt cx="288" cy="288"/>
          </a:xfrm>
        </p:grpSpPr>
        <p:sp>
          <p:nvSpPr>
            <p:cNvPr id="4102"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6151" name="Group 8"/>
          <p:cNvGrpSpPr/>
          <p:nvPr/>
        </p:nvGrpSpPr>
        <p:grpSpPr>
          <a:xfrm>
            <a:off x="7620000" y="1371600"/>
            <a:ext cx="914400" cy="914400"/>
            <a:chOff x="0" y="0"/>
            <a:chExt cx="576" cy="576"/>
          </a:xfrm>
        </p:grpSpPr>
        <p:sp>
          <p:nvSpPr>
            <p:cNvPr id="6152" name="Oval 9"/>
            <p:cNvSpPr/>
            <p:nvPr/>
          </p:nvSpPr>
          <p:spPr>
            <a:xfrm>
              <a:off x="0" y="0"/>
              <a:ext cx="576" cy="576"/>
            </a:xfrm>
            <a:prstGeom prst="ellipse">
              <a:avLst/>
            </a:prstGeom>
            <a:solidFill>
              <a:srgbClr val="CC99FF">
                <a:alpha val="52939"/>
              </a:srgbClr>
            </a:soli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3"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6154" name="Group 11"/>
          <p:cNvGrpSpPr/>
          <p:nvPr/>
        </p:nvGrpSpPr>
        <p:grpSpPr>
          <a:xfrm>
            <a:off x="285750" y="2286000"/>
            <a:ext cx="1295400" cy="1371600"/>
            <a:chOff x="0" y="0"/>
            <a:chExt cx="576" cy="576"/>
          </a:xfrm>
        </p:grpSpPr>
        <p:sp>
          <p:nvSpPr>
            <p:cNvPr id="6155" name="Oval 12"/>
            <p:cNvSpPr/>
            <p:nvPr/>
          </p:nvSpPr>
          <p:spPr>
            <a:xfrm>
              <a:off x="0" y="0"/>
              <a:ext cx="576" cy="576"/>
            </a:xfrm>
            <a:prstGeom prst="ellipse">
              <a:avLst/>
            </a:prstGeom>
            <a:gradFill rotWithShape="1">
              <a:gsLst>
                <a:gs pos="0">
                  <a:srgbClr val="FFFFFF"/>
                </a:gs>
                <a:gs pos="100000">
                  <a:srgbClr val="9933FF"/>
                </a:gs>
              </a:gsLst>
              <a:path path="shape">
                <a:fillToRect l="50000" t="50000" r="50000" b="50000"/>
              </a:path>
              <a:tileRect/>
            </a:gra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4"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6157" name="Picture 14" descr="wechangelives"/>
          <p:cNvPicPr>
            <a:picLocks noChangeAspect="1"/>
          </p:cNvPicPr>
          <p:nvPr/>
        </p:nvPicPr>
        <p:blipFill>
          <a:blip r:embed="rId2">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4110" name="Rectangle 2"/>
          <p:cNvSpPr>
            <a:spLocks noGrp="1" noChangeArrowheads="1"/>
          </p:cNvSpPr>
          <p:nvPr>
            <p:ph type="ctrTitle" idx="4294967295"/>
          </p:nvPr>
        </p:nvSpPr>
        <p:spPr>
          <a:xfrm>
            <a:off x="935038" y="2828925"/>
            <a:ext cx="8197850" cy="1066800"/>
          </a:xfrm>
        </p:spPr>
        <p:txBody>
          <a:bodyPr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0" cap="none" spc="0" normalizeH="0" baseline="0" noProof="1" dirty="0">
                <a:solidFill>
                  <a:srgbClr val="FF0000"/>
                </a:solidFill>
                <a:latin typeface="华文新魏" panose="02010800040101010101" pitchFamily="2" charset="-122"/>
                <a:ea typeface="华文新魏" panose="02010800040101010101" pitchFamily="2" charset="-122"/>
                <a:cs typeface="+mj-cs"/>
                <a:sym typeface="+mn-ea"/>
              </a:rPr>
              <a:t>项目四 关税计算与申报</a:t>
            </a:r>
            <a:br>
              <a:rPr lang="zh-CN" altLang="en-US" sz="6000" b="1" dirty="0">
                <a:solidFill>
                  <a:srgbClr val="FF0000"/>
                </a:solidFill>
                <a:latin typeface="华文新魏" panose="02010800040101010101" pitchFamily="2" charset="-122"/>
                <a:ea typeface="华文新魏" panose="02010800040101010101" pitchFamily="2" charset="-122"/>
              </a:rPr>
            </a:br>
            <a:endParaRPr kumimoji="0" lang="zh-CN" altLang="en-US" sz="6000" b="1" i="0" u="none" strike="noStrike" kern="0" cap="none" spc="0" normalizeH="0" baseline="0" noProof="0" dirty="0" smtClean="0">
              <a:ln>
                <a:noFill/>
              </a:ln>
              <a:solidFill>
                <a:srgbClr val="FF0000"/>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uLnTx/>
              <a:uFillTx/>
              <a:latin typeface="华文新魏" panose="02010800040101010101" pitchFamily="2" charset="-122"/>
              <a:ea typeface="华文新魏" panose="02010800040101010101" pitchFamily="2" charset="-122"/>
              <a:cs typeface="+mj-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a:spLocks noGrp="1"/>
          </p:cNvSpPr>
          <p:nvPr>
            <p:ph type="title"/>
          </p:nvPr>
        </p:nvSpPr>
        <p:spPr>
          <a:xfrm>
            <a:off x="1150938" y="214313"/>
            <a:ext cx="7793037" cy="838200"/>
          </a:xfrm>
          <a:ln/>
        </p:spPr>
        <p:txBody>
          <a:bodyPr wrap="square" lIns="91440" tIns="45720" rIns="91440" bIns="45720" anchor="b" anchorCtr="0"/>
          <a:p>
            <a:pPr eaLnBrk="1" hangingPunct="1"/>
            <a:r>
              <a:rPr lang="zh-CN" altLang="en-US" sz="3200" b="1" dirty="0">
                <a:solidFill>
                  <a:srgbClr val="FF0000"/>
                </a:solidFill>
                <a:latin typeface="宋体" panose="02010600030101010101" pitchFamily="2" charset="-122"/>
              </a:rPr>
              <a:t>三、关税税则、税目、税率</a:t>
            </a:r>
            <a:endParaRPr lang="zh-CN" altLang="en-US" sz="3200" b="1" dirty="0">
              <a:solidFill>
                <a:srgbClr val="FF0000"/>
              </a:solidFill>
              <a:latin typeface="宋体" panose="02010600030101010101" pitchFamily="2" charset="-122"/>
            </a:endParaRPr>
          </a:p>
        </p:txBody>
      </p:sp>
      <p:sp>
        <p:nvSpPr>
          <p:cNvPr id="20482" name="Rectangle 3"/>
          <p:cNvSpPr>
            <a:spLocks noGrp="1"/>
          </p:cNvSpPr>
          <p:nvPr>
            <p:ph idx="1"/>
          </p:nvPr>
        </p:nvSpPr>
        <p:spPr>
          <a:xfrm>
            <a:off x="0" y="1125538"/>
            <a:ext cx="8943975" cy="4840287"/>
          </a:xfrm>
          <a:ln/>
        </p:spPr>
        <p:txBody>
          <a:bodyPr wrap="square" lIns="91440" tIns="45720" rIns="91440" bIns="45720" anchor="t" anchorCtr="0"/>
          <a:p>
            <a:pPr eaLnBrk="1" hangingPunct="1">
              <a:lnSpc>
                <a:spcPct val="115000"/>
              </a:lnSpc>
              <a:spcBef>
                <a:spcPts val="25"/>
              </a:spcBef>
              <a:buNone/>
            </a:pPr>
            <a:r>
              <a:rPr lang="en-US" altLang="zh-CN" sz="2800" dirty="0">
                <a:latin typeface="宋体" panose="02010600030101010101" pitchFamily="2" charset="-122"/>
              </a:rPr>
              <a:t>      </a:t>
            </a:r>
            <a:r>
              <a:rPr lang="zh-CN" altLang="en-US" sz="2800" dirty="0">
                <a:latin typeface="宋体" panose="02010600030101010101" pitchFamily="2" charset="-122"/>
              </a:rPr>
              <a:t>(一)关税税则</a:t>
            </a:r>
            <a:endParaRPr lang="zh-CN" altLang="en-US" sz="2800" dirty="0">
              <a:latin typeface="宋体" panose="02010600030101010101" pitchFamily="2" charset="-122"/>
            </a:endParaRPr>
          </a:p>
          <a:p>
            <a:pPr eaLnBrk="1" hangingPunct="1">
              <a:lnSpc>
                <a:spcPct val="115000"/>
              </a:lnSpc>
              <a:spcBef>
                <a:spcPts val="25"/>
              </a:spcBef>
              <a:buNone/>
            </a:pPr>
            <a:endParaRPr lang="zh-CN" altLang="en-US" sz="2800" dirty="0">
              <a:latin typeface="宋体" panose="02010600030101010101" pitchFamily="2" charset="-122"/>
            </a:endParaRPr>
          </a:p>
          <a:p>
            <a:pPr eaLnBrk="1" hangingPunct="1">
              <a:lnSpc>
                <a:spcPct val="115000"/>
              </a:lnSpc>
              <a:spcBef>
                <a:spcPts val="25"/>
              </a:spcBef>
              <a:buNone/>
            </a:pPr>
            <a:r>
              <a:rPr lang="en-US" altLang="zh-CN" sz="2800" dirty="0">
                <a:latin typeface="宋体" panose="02010600030101010101" pitchFamily="2" charset="-122"/>
              </a:rPr>
              <a:t>     </a:t>
            </a:r>
            <a:r>
              <a:rPr lang="zh-CN" altLang="en-US" sz="2400" b="1" dirty="0">
                <a:solidFill>
                  <a:srgbClr val="FF0000"/>
                </a:solidFill>
                <a:latin typeface="宋体" panose="02010600030101010101" pitchFamily="2" charset="-122"/>
              </a:rPr>
              <a:t>关税税则</a:t>
            </a:r>
            <a:r>
              <a:rPr lang="zh-CN" altLang="en-US" sz="2400" dirty="0">
                <a:latin typeface="宋体" panose="02010600030101010101" pitchFamily="2" charset="-122"/>
              </a:rPr>
              <a:t>是一国政府根据国家关税政策和经济政策，通过一定的立法程序制定公布实施的进出口货物和物品应税的关税税率表。关税税则以税率表为主体，通常还包括实施税则的法令、使用税则的有关说明和附录等。《中华人民共和国海关进出口税则》(以下简称《进出口税则》)是我国海关凭以征收关税的法律依据，也是我国关税政策的具体体现。</a:t>
            </a:r>
            <a:endParaRPr lang="zh-CN" altLang="en-US" sz="2400" dirty="0">
              <a:latin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p:cNvPicPr>
            <a:picLocks noChangeAspect="1"/>
          </p:cNvPicPr>
          <p:nvPr>
            <p:ph idx="1"/>
            <p:custDataLst>
              <p:tags r:id="rId1"/>
            </p:custDataLst>
          </p:nvPr>
        </p:nvPicPr>
        <p:blipFill>
          <a:blip r:embed="rId2"/>
          <a:stretch>
            <a:fillRect/>
          </a:stretch>
        </p:blipFill>
        <p:spPr>
          <a:xfrm>
            <a:off x="539750" y="1974215"/>
            <a:ext cx="7122795" cy="290893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a:sym typeface="+mn-ea"/>
              </a:rPr>
              <a:t>(二)关税税目</a:t>
            </a:r>
            <a:br>
              <a:rPr lang="zh-CN" altLang="en-US" sz="2800" b="1"/>
            </a:br>
            <a:endParaRPr lang="zh-CN" altLang="en-US" sz="2800" b="1"/>
          </a:p>
        </p:txBody>
      </p:sp>
      <p:sp>
        <p:nvSpPr>
          <p:cNvPr id="3" name="内容占位符 2"/>
          <p:cNvSpPr>
            <a:spLocks noGrp="1"/>
          </p:cNvSpPr>
          <p:nvPr>
            <p:ph idx="1"/>
          </p:nvPr>
        </p:nvSpPr>
        <p:spPr>
          <a:xfrm>
            <a:off x="755333" y="2017713"/>
            <a:ext cx="7772400" cy="4114800"/>
          </a:xfrm>
        </p:spPr>
        <p:txBody>
          <a:bodyPr/>
          <a:p>
            <a:pPr>
              <a:lnSpc>
                <a:spcPct val="120000"/>
              </a:lnSpc>
              <a:spcBef>
                <a:spcPts val="20"/>
              </a:spcBef>
              <a:spcAft>
                <a:spcPts val="0"/>
              </a:spcAft>
            </a:pPr>
            <a:r>
              <a:rPr lang="en-US" altLang="zh-CN" sz="2400"/>
              <a:t>    </a:t>
            </a:r>
            <a:r>
              <a:rPr lang="en-US" altLang="zh-CN" sz="2400" b="1">
                <a:solidFill>
                  <a:srgbClr val="FF0000"/>
                </a:solidFill>
              </a:rPr>
              <a:t> </a:t>
            </a:r>
            <a:r>
              <a:rPr lang="zh-CN" altLang="en-US" sz="2400" b="1">
                <a:solidFill>
                  <a:srgbClr val="FF0000"/>
                </a:solidFill>
              </a:rPr>
              <a:t>税目</a:t>
            </a:r>
            <a:r>
              <a:rPr lang="zh-CN" altLang="en-US" sz="2400"/>
              <a:t>是税法中规定的应当征税的具体物品、行业或项目，是征税对象的具体化，它规定了一个税种的课税范围，反映了课税的广度。规定税目首先是为了明确具体的征税范围，规定征税的广度。设置税目的目的是为了体现公平原则，根据不同项目的利润水平和国家经济政策，通过设置不同的税率进行税收调控。</a:t>
            </a:r>
            <a:endParaRPr lang="zh-CN" altLang="en-US"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1081405" y="1772137"/>
            <a:ext cx="7497430" cy="3786840"/>
            <a:chOff x="5868" y="3651"/>
            <a:chExt cx="7453" cy="3501"/>
          </a:xfrm>
        </p:grpSpPr>
        <p:grpSp>
          <p:nvGrpSpPr>
            <p:cNvPr id="140" name="图形 138"/>
            <p:cNvGrpSpPr/>
            <p:nvPr/>
          </p:nvGrpSpPr>
          <p:grpSpPr>
            <a:xfrm>
              <a:off x="5868" y="3651"/>
              <a:ext cx="7453" cy="3501"/>
              <a:chOff x="3726473" y="2318369"/>
              <a:chExt cx="4732631" cy="2222831"/>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343482"/>
                <a:ext cx="4641251" cy="2101494"/>
                <a:chOff x="3726473" y="2343482"/>
                <a:chExt cx="4641251" cy="210149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343482"/>
                  <a:ext cx="4641251" cy="210149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475" y="3905"/>
              <a:ext cx="6491" cy="263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40000"/>
                </a:lnSpc>
                <a:spcBef>
                  <a:spcPts val="0"/>
                </a:spcBef>
                <a:spcAft>
                  <a:spcPts val="0"/>
                </a:spcAft>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zh-CN" altLang="en-US" sz="2000" b="1" spc="200">
                  <a:solidFill>
                    <a:srgbClr val="FF0000"/>
                  </a:solidFill>
                  <a:uFillTx/>
                  <a:latin typeface="微软雅黑" panose="020B0503020204020204" charset="-122"/>
                  <a:ea typeface="微软雅黑" panose="020B0503020204020204" charset="-122"/>
                  <a:cs typeface="微软雅黑" panose="020B0503020204020204" charset="-122"/>
                </a:rPr>
                <a:t>进口税则</a:t>
              </a:r>
              <a:r>
                <a:rPr lang="zh-CN" altLang="en-US" spc="200">
                  <a:solidFill>
                    <a:schemeClr val="tx1"/>
                  </a:solidFill>
                  <a:uFillTx/>
                  <a:latin typeface="微软雅黑" panose="020B0503020204020204" charset="-122"/>
                  <a:ea typeface="微软雅黑" panose="020B0503020204020204" charset="-122"/>
                  <a:cs typeface="微软雅黑" panose="020B0503020204020204" charset="-122"/>
                </a:rPr>
                <a:t>包括</a:t>
              </a:r>
              <a:r>
                <a:rPr lang="zh-CN" altLang="en-US" b="1" spc="200">
                  <a:solidFill>
                    <a:srgbClr val="FF0000"/>
                  </a:solidFill>
                  <a:uFillTx/>
                  <a:latin typeface="微软雅黑" panose="020B0503020204020204" charset="-122"/>
                  <a:ea typeface="微软雅黑" panose="020B0503020204020204" charset="-122"/>
                  <a:cs typeface="微软雅黑" panose="020B0503020204020204" charset="-122"/>
                </a:rPr>
                <a:t>税目税率表与归类总规则、类注、章注、子目注释、本国子目注释</a:t>
              </a:r>
              <a:r>
                <a:rPr lang="zh-CN" altLang="en-US" spc="200">
                  <a:solidFill>
                    <a:schemeClr val="tx1"/>
                  </a:solidFill>
                  <a:uFillTx/>
                  <a:latin typeface="微软雅黑" panose="020B0503020204020204" charset="-122"/>
                  <a:ea typeface="微软雅黑" panose="020B0503020204020204" charset="-122"/>
                  <a:cs typeface="微软雅黑" panose="020B0503020204020204" charset="-122"/>
                </a:rPr>
                <a:t>。税目税率表设置序号、税则号列、货品名称、最惠国税率、协定税率、特惠税率、普通税率等栏目。《税则(2023)》进口税则整合了税委会公告2022年第11号等文件对关税税目，最惠国税率、协定税率、特惠税率、普通税率及有关暂定税率，以及本国子目注释等的调整。</a:t>
              </a:r>
              <a:endParaRPr lang="zh-CN" altLang="en-US"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1081405" y="1772137"/>
            <a:ext cx="7497430" cy="3786840"/>
            <a:chOff x="5868" y="3651"/>
            <a:chExt cx="7453" cy="3501"/>
          </a:xfrm>
        </p:grpSpPr>
        <p:grpSp>
          <p:nvGrpSpPr>
            <p:cNvPr id="140" name="图形 138"/>
            <p:cNvGrpSpPr/>
            <p:nvPr/>
          </p:nvGrpSpPr>
          <p:grpSpPr>
            <a:xfrm>
              <a:off x="5868" y="3651"/>
              <a:ext cx="7453" cy="3501"/>
              <a:chOff x="3726473" y="2318369"/>
              <a:chExt cx="4732631" cy="2222831"/>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343482"/>
                <a:ext cx="4641251" cy="2101494"/>
                <a:chOff x="3726473" y="2343482"/>
                <a:chExt cx="4641251" cy="210149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343482"/>
                  <a:ext cx="4641251" cy="210149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475" y="3905"/>
              <a:ext cx="6491" cy="259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40000"/>
                </a:lnSpc>
                <a:spcBef>
                  <a:spcPts val="0"/>
                </a:spcBef>
                <a:spcAft>
                  <a:spcPts val="0"/>
                </a:spcAft>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zh-CN" altLang="en-US" spc="200">
                  <a:uFillTx/>
                  <a:latin typeface="微软雅黑" panose="020B0503020204020204" charset="-122"/>
                  <a:ea typeface="微软雅黑" panose="020B0503020204020204" charset="-122"/>
                  <a:cs typeface="微软雅黑" panose="020B0503020204020204" charset="-122"/>
                </a:rPr>
                <a:t>关税税目以世界海关组织《商品名称及编码协调制度》(以下简称《协调制度》)为基础，由税则号列(以下简称税号)和目录条文等组成。其中，税号在税则号列栏中列示，目录条文在货品名称栏中列示。税号采用8位数字编码结构，前6位数字及对应的目录条文与《协调制度》保持一致；第7、8位数字及对应的目录条文是依据《协调制度》的分类原则和方法，根据我国实际需要而制定的。</a:t>
              </a:r>
              <a:endParaRPr lang="zh-CN" altLang="en-US" spc="200">
                <a:uFillTx/>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1043305" y="1976755"/>
            <a:ext cx="7497445" cy="2921000"/>
            <a:chOff x="5868" y="3651"/>
            <a:chExt cx="7453" cy="3501"/>
          </a:xfrm>
        </p:grpSpPr>
        <p:grpSp>
          <p:nvGrpSpPr>
            <p:cNvPr id="140" name="图形 138"/>
            <p:cNvGrpSpPr/>
            <p:nvPr/>
          </p:nvGrpSpPr>
          <p:grpSpPr>
            <a:xfrm>
              <a:off x="5868" y="3651"/>
              <a:ext cx="7453" cy="3501"/>
              <a:chOff x="3726473" y="2318369"/>
              <a:chExt cx="4732631" cy="2222831"/>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343482"/>
                <a:ext cx="4641251" cy="2101494"/>
                <a:chOff x="3726473" y="2343482"/>
                <a:chExt cx="4641251" cy="210149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343482"/>
                  <a:ext cx="4641251" cy="210149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475" y="4097"/>
              <a:ext cx="6491" cy="196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40000"/>
                </a:lnSpc>
                <a:spcBef>
                  <a:spcPts val="0"/>
                </a:spcBef>
                <a:spcAft>
                  <a:spcPts val="0"/>
                </a:spcAft>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spc="200">
                  <a:uFillTx/>
                  <a:latin typeface="微软雅黑" panose="020B0503020204020204" charset="-122"/>
                  <a:ea typeface="微软雅黑" panose="020B0503020204020204" charset="-122"/>
                  <a:cs typeface="微软雅黑" panose="020B0503020204020204" charset="-122"/>
                </a:rPr>
                <a:t>关税税率是根据课税标准计算关税税额的比率。在我国加入WTO之后，自2002年1月1日起，我国进口税则设有最惠国税率、协定税率、特惠税率、普通税率、关税配额税率等税率。</a:t>
              </a:r>
              <a:endParaRPr spc="200">
                <a:uFillTx/>
                <a:latin typeface="微软雅黑" panose="020B0503020204020204" charset="-122"/>
                <a:ea typeface="微软雅黑" panose="020B0503020204020204" charset="-122"/>
                <a:cs typeface="微软雅黑" panose="020B0503020204020204" charset="-122"/>
              </a:endParaRPr>
            </a:p>
          </p:txBody>
        </p:sp>
      </p:grpSp>
      <p:sp>
        <p:nvSpPr>
          <p:cNvPr id="2" name="文本框 1"/>
          <p:cNvSpPr txBox="1"/>
          <p:nvPr/>
        </p:nvSpPr>
        <p:spPr>
          <a:xfrm>
            <a:off x="1619250" y="764540"/>
            <a:ext cx="3924935" cy="521970"/>
          </a:xfrm>
          <a:prstGeom prst="rect">
            <a:avLst/>
          </a:prstGeom>
          <a:noFill/>
        </p:spPr>
        <p:txBody>
          <a:bodyPr wrap="square" rtlCol="0">
            <a:spAutoFit/>
          </a:bodyPr>
          <a:p>
            <a:r>
              <a:rPr lang="zh-CN" altLang="en-US" sz="2800" b="1" kern="0">
                <a:solidFill>
                  <a:schemeClr val="tx2"/>
                </a:solidFill>
                <a:latin typeface="+mj-lt"/>
                <a:ea typeface="+mj-ea"/>
                <a:cs typeface="+mj-cs"/>
              </a:rPr>
              <a:t>（三）关税税率</a:t>
            </a:r>
            <a:endParaRPr lang="zh-CN" altLang="en-US" sz="2800" b="1" kern="0">
              <a:solidFill>
                <a:schemeClr val="tx2"/>
              </a:solidFill>
              <a:latin typeface="+mj-lt"/>
              <a:ea typeface="+mj-ea"/>
              <a:cs typeface="+mj-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1151890" y="1125855"/>
            <a:ext cx="7038340" cy="431990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1092835" y="1705610"/>
            <a:ext cx="7447915" cy="3978910"/>
            <a:chOff x="5868" y="3651"/>
            <a:chExt cx="7453" cy="3501"/>
          </a:xfrm>
        </p:grpSpPr>
        <p:grpSp>
          <p:nvGrpSpPr>
            <p:cNvPr id="140" name="图形 138"/>
            <p:cNvGrpSpPr/>
            <p:nvPr/>
          </p:nvGrpSpPr>
          <p:grpSpPr>
            <a:xfrm>
              <a:off x="5868" y="3651"/>
              <a:ext cx="7453" cy="3501"/>
              <a:chOff x="3726473" y="2318369"/>
              <a:chExt cx="4732631" cy="2222831"/>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343482"/>
                <a:ext cx="4641251" cy="2101494"/>
                <a:chOff x="3726473" y="2343482"/>
                <a:chExt cx="4641251" cy="210149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343482"/>
                  <a:ext cx="4641251" cy="210149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611" y="3964"/>
              <a:ext cx="6491" cy="246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40000"/>
                </a:lnSpc>
                <a:spcBef>
                  <a:spcPts val="0"/>
                </a:spcBef>
                <a:spcAft>
                  <a:spcPts val="0"/>
                </a:spcAft>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b="1" spc="200">
                  <a:uFillTx/>
                  <a:latin typeface="微软雅黑" panose="020B0503020204020204" charset="-122"/>
                  <a:ea typeface="微软雅黑" panose="020B0503020204020204" charset="-122"/>
                  <a:cs typeface="微软雅黑" panose="020B0503020204020204" charset="-122"/>
                </a:rPr>
                <a:t>出口税则</a:t>
              </a:r>
              <a:r>
                <a:rPr spc="200">
                  <a:uFillTx/>
                  <a:latin typeface="微软雅黑" panose="020B0503020204020204" charset="-122"/>
                  <a:ea typeface="微软雅黑" panose="020B0503020204020204" charset="-122"/>
                  <a:cs typeface="微软雅黑" panose="020B0503020204020204" charset="-122"/>
                </a:rPr>
                <a:t>包括税目税率表与归类总规则、类注、章注、子目注释、本国子目注释。税目税率表设置序号、税则号列、货品名称、出口税率等栏目。归类总规则、类注、章注、子目注释、本国子目注释与进口税则相同，不单独列明。《税则(2023)》出口税则整合了税委会公告2022年第11号等文件对关税税目、出口暂定税率，以及本国子目注释等的调整。</a:t>
              </a:r>
              <a:endParaRPr spc="200">
                <a:uFillTx/>
                <a:latin typeface="微软雅黑" panose="020B0503020204020204" charset="-122"/>
                <a:ea typeface="微软雅黑" panose="020B0503020204020204" charset="-122"/>
                <a:cs typeface="微软雅黑" panose="020B0503020204020204" charset="-122"/>
              </a:endParaRPr>
            </a:p>
          </p:txBody>
        </p:sp>
      </p:grpSp>
      <p:sp>
        <p:nvSpPr>
          <p:cNvPr id="2" name="文本框 1"/>
          <p:cNvSpPr txBox="1"/>
          <p:nvPr/>
        </p:nvSpPr>
        <p:spPr>
          <a:xfrm>
            <a:off x="1619250" y="764540"/>
            <a:ext cx="3924935" cy="521970"/>
          </a:xfrm>
          <a:prstGeom prst="rect">
            <a:avLst/>
          </a:prstGeom>
          <a:noFill/>
        </p:spPr>
        <p:txBody>
          <a:bodyPr wrap="square" rtlCol="0">
            <a:spAutoFit/>
          </a:bodyPr>
          <a:p>
            <a:r>
              <a:rPr lang="zh-CN" altLang="en-US" sz="2800" b="1" kern="0">
                <a:solidFill>
                  <a:schemeClr val="tx2"/>
                </a:solidFill>
                <a:latin typeface="+mj-lt"/>
                <a:ea typeface="+mj-ea"/>
                <a:cs typeface="+mj-cs"/>
              </a:rPr>
              <a:t>（三）关税税率</a:t>
            </a:r>
            <a:endParaRPr lang="zh-CN" altLang="en-US" sz="2800" b="1" kern="0">
              <a:solidFill>
                <a:schemeClr val="tx2"/>
              </a:solidFill>
              <a:latin typeface="+mj-lt"/>
              <a:ea typeface="+mj-ea"/>
              <a:cs typeface="+mj-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1092835" y="1705610"/>
            <a:ext cx="7447915" cy="3978910"/>
            <a:chOff x="5868" y="3651"/>
            <a:chExt cx="7453" cy="3501"/>
          </a:xfrm>
        </p:grpSpPr>
        <p:grpSp>
          <p:nvGrpSpPr>
            <p:cNvPr id="140" name="图形 138"/>
            <p:cNvGrpSpPr/>
            <p:nvPr/>
          </p:nvGrpSpPr>
          <p:grpSpPr>
            <a:xfrm>
              <a:off x="5868" y="3651"/>
              <a:ext cx="7453" cy="3501"/>
              <a:chOff x="3726473" y="2318369"/>
              <a:chExt cx="4732631" cy="2222831"/>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343482"/>
                <a:ext cx="4641251" cy="2101494"/>
                <a:chOff x="3726473" y="2343482"/>
                <a:chExt cx="4641251" cy="210149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343482"/>
                  <a:ext cx="4641251" cy="210149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611" y="3773"/>
              <a:ext cx="6491" cy="314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40000"/>
                </a:lnSpc>
                <a:spcBef>
                  <a:spcPts val="0"/>
                </a:spcBef>
                <a:spcAft>
                  <a:spcPts val="0"/>
                </a:spcAft>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spc="200">
                  <a:uFillTx/>
                  <a:latin typeface="微软雅黑" panose="020B0503020204020204" charset="-122"/>
                  <a:ea typeface="微软雅黑" panose="020B0503020204020204" charset="-122"/>
                  <a:cs typeface="微软雅黑" panose="020B0503020204020204" charset="-122"/>
                </a:rPr>
                <a:t>规定数额以内的个人自用进境物品，免征进口税。超过规定数额但仍在合理数量以内的个人自用进境物品，由进境物品的纳税义务人在进境物品放行前按照规定缴纳进口税。超过合理、自用数量的进境物品应当按照进口货物依法办理相关手续。</a:t>
              </a:r>
              <a:endParaRPr spc="200">
                <a:uFillTx/>
                <a:latin typeface="微软雅黑" panose="020B0503020204020204" charset="-122"/>
                <a:ea typeface="微软雅黑" panose="020B0503020204020204" charset="-122"/>
                <a:cs typeface="微软雅黑" panose="020B0503020204020204" charset="-122"/>
              </a:endParaRPr>
            </a:p>
            <a:p>
              <a:pPr algn="just">
                <a:lnSpc>
                  <a:spcPct val="140000"/>
                </a:lnSpc>
                <a:spcBef>
                  <a:spcPts val="0"/>
                </a:spcBef>
                <a:spcAft>
                  <a:spcPts val="0"/>
                </a:spcAft>
              </a:pPr>
              <a:r>
                <a:rPr lang="en-US" spc="200">
                  <a:uFillTx/>
                  <a:latin typeface="微软雅黑" panose="020B0503020204020204" charset="-122"/>
                  <a:ea typeface="微软雅黑" panose="020B0503020204020204" charset="-122"/>
                  <a:cs typeface="微软雅黑" panose="020B0503020204020204" charset="-122"/>
                </a:rPr>
                <a:t>     </a:t>
              </a:r>
              <a:r>
                <a:rPr spc="200">
                  <a:uFillTx/>
                  <a:latin typeface="微软雅黑" panose="020B0503020204020204" charset="-122"/>
                  <a:ea typeface="微软雅黑" panose="020B0503020204020204" charset="-122"/>
                  <a:cs typeface="微软雅黑" panose="020B0503020204020204" charset="-122"/>
                </a:rPr>
                <a:t>进境物品进口税应当按照《中华人民共和国进境物品进口税税率表》(表4-2)确定适用税率。国务院关税税则委员会负责《中华人民共和国进境物品进口税税率表》的税目、税率的调整和解释。</a:t>
              </a:r>
              <a:endParaRPr spc="200">
                <a:uFillTx/>
                <a:latin typeface="微软雅黑" panose="020B0503020204020204" charset="-122"/>
                <a:ea typeface="微软雅黑" panose="020B0503020204020204" charset="-122"/>
                <a:cs typeface="微软雅黑" panose="020B0503020204020204" charset="-122"/>
              </a:endParaRPr>
            </a:p>
          </p:txBody>
        </p:sp>
      </p:grpSp>
      <p:sp>
        <p:nvSpPr>
          <p:cNvPr id="2" name="文本框 1"/>
          <p:cNvSpPr txBox="1"/>
          <p:nvPr/>
        </p:nvSpPr>
        <p:spPr>
          <a:xfrm>
            <a:off x="1619250" y="764540"/>
            <a:ext cx="3924935" cy="521970"/>
          </a:xfrm>
          <a:prstGeom prst="rect">
            <a:avLst/>
          </a:prstGeom>
          <a:noFill/>
        </p:spPr>
        <p:txBody>
          <a:bodyPr wrap="square" rtlCol="0">
            <a:spAutoFit/>
          </a:bodyPr>
          <a:p>
            <a:r>
              <a:rPr lang="zh-CN" altLang="en-US" sz="2800" b="1" kern="0">
                <a:solidFill>
                  <a:schemeClr val="tx2"/>
                </a:solidFill>
                <a:latin typeface="+mj-lt"/>
                <a:ea typeface="+mj-ea"/>
                <a:cs typeface="+mj-cs"/>
              </a:rPr>
              <a:t>（三）关税税率</a:t>
            </a:r>
            <a:endParaRPr lang="zh-CN" altLang="en-US" sz="2800" b="1" kern="0">
              <a:solidFill>
                <a:schemeClr val="tx2"/>
              </a:solidFill>
              <a:latin typeface="+mj-lt"/>
              <a:ea typeface="+mj-ea"/>
              <a:cs typeface="+mj-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974725" y="981075"/>
            <a:ext cx="7254240" cy="394081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37050" y="22050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1</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4" name="MH_Other_2"/>
          <p:cNvSpPr/>
          <p:nvPr>
            <p:custDataLst>
              <p:tags r:id="rId2"/>
            </p:custDataLst>
          </p:nvPr>
        </p:nvSpPr>
        <p:spPr>
          <a:xfrm>
            <a:off x="4337050" y="2917825"/>
            <a:ext cx="571500" cy="571500"/>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nchorCtr="0"/>
          <a:p>
            <a:pPr algn="ctr"/>
            <a:r>
              <a:rPr lang="en-US" altLang="zh-CN" sz="3000" dirty="0">
                <a:solidFill>
                  <a:schemeClr val="accent2"/>
                </a:solidFill>
                <a:latin typeface="Arial" panose="020B0604020202020204" pitchFamily="34" charset="0"/>
                <a:ea typeface="微软雅黑" panose="020B0503020204020204" charset="-122"/>
                <a:sym typeface="Arial" panose="020B0604020202020204" pitchFamily="34" charset="0"/>
              </a:rPr>
              <a:t>2</a:t>
            </a:r>
            <a:endParaRPr lang="en-US" altLang="zh-CN" sz="3000" dirty="0">
              <a:solidFill>
                <a:schemeClr val="accent2"/>
              </a:solidFill>
              <a:latin typeface="Arial" panose="020B0604020202020204" pitchFamily="34" charset="0"/>
              <a:ea typeface="微软雅黑" panose="020B0503020204020204" charset="-122"/>
              <a:sym typeface="Arial" panose="020B0604020202020204" pitchFamily="34" charset="0"/>
            </a:endParaRPr>
          </a:p>
        </p:txBody>
      </p:sp>
      <p:sp>
        <p:nvSpPr>
          <p:cNvPr id="16" name="MH_Other_3"/>
          <p:cNvSpPr/>
          <p:nvPr>
            <p:custDataLst>
              <p:tags r:id="rId3"/>
            </p:custDataLst>
          </p:nvPr>
        </p:nvSpPr>
        <p:spPr>
          <a:xfrm>
            <a:off x="4337050" y="362902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3</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1" name="MH_Others_1"/>
          <p:cNvSpPr txBox="1"/>
          <p:nvPr>
            <p:custDataLst>
              <p:tags r:id="rId4"/>
            </p:custDataLst>
          </p:nvPr>
        </p:nvSpPr>
        <p:spPr>
          <a:xfrm>
            <a:off x="1111250" y="2895600"/>
            <a:ext cx="2043113" cy="615950"/>
          </a:xfrm>
          <a:prstGeom prst="rect">
            <a:avLst/>
          </a:prstGeom>
          <a:noFill/>
          <a:ln w="9525">
            <a:noFill/>
          </a:ln>
        </p:spPr>
        <p:txBody>
          <a:bodyPr wrap="square" lIns="0" tIns="0" rIns="0" bIns="0" anchor="ctr" anchorCtr="0">
            <a:spAutoFit/>
          </a:bodyPr>
          <a:p>
            <a:pPr algn="ctr"/>
            <a:r>
              <a:rPr lang="zh-CN" altLang="en-US" sz="4000" b="1" dirty="0">
                <a:solidFill>
                  <a:schemeClr val="accent1"/>
                </a:solidFill>
                <a:latin typeface="Arial" panose="020B0604020202020204" pitchFamily="34" charset="0"/>
                <a:ea typeface="微软雅黑" panose="020B0503020204020204" charset="-122"/>
                <a:sym typeface="Arial" panose="020B0604020202020204" pitchFamily="34" charset="0"/>
              </a:rPr>
              <a:t>主要内容</a:t>
            </a:r>
            <a:endParaRPr lang="zh-CN" altLang="en-US" sz="40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20" name="MH_Text_1"/>
          <p:cNvSpPr/>
          <p:nvPr>
            <p:custDataLst>
              <p:tags r:id="rId5"/>
            </p:custDataLst>
          </p:nvPr>
        </p:nvSpPr>
        <p:spPr>
          <a:xfrm>
            <a:off x="5113338" y="2214563"/>
            <a:ext cx="2357438" cy="503238"/>
          </a:xfrm>
          <a:prstGeom prst="rect">
            <a:avLst/>
          </a:prstGeom>
        </p:spPr>
        <p:txBody>
          <a:bodyPr wrap="square" lIns="0" tIns="0" rIns="0" bIns="0" anchor="ctr">
            <a:spAutoFit/>
          </a:bodyPr>
          <a:lstStyle/>
          <a:p>
            <a:pPr fontAlgn="base"/>
            <a:r>
              <a:rPr lang="zh-CN" altLang="en-US" sz="2275" b="1" strike="noStrike" noProof="1" dirty="0">
                <a:latin typeface="Arial" panose="020B0604020202020204" pitchFamily="34" charset="0"/>
                <a:ea typeface="文鼎中特广告体" pitchFamily="1" charset="-122"/>
                <a:cs typeface="+mn-cs"/>
                <a:sym typeface="+mn-ea"/>
              </a:rPr>
              <a:t>关税法规解读</a:t>
            </a:r>
            <a:endParaRPr lang="en-US" altLang="zh-CN" sz="227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a:p>
            <a:pPr fontAlgn="base"/>
            <a:endParaRPr lang="zh-CN" altLang="en-US" sz="99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
        <p:nvSpPr>
          <p:cNvPr id="21" name="MH_Text_2"/>
          <p:cNvSpPr/>
          <p:nvPr>
            <p:custDataLst>
              <p:tags r:id="rId6"/>
            </p:custDataLst>
          </p:nvPr>
        </p:nvSpPr>
        <p:spPr>
          <a:xfrm>
            <a:off x="5113338" y="3006725"/>
            <a:ext cx="1924050" cy="504825"/>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关税计算</a:t>
            </a:r>
            <a:endParaRPr lang="zh-CN" altLang="en-US" sz="2275" b="1" strike="noStrike" noProof="1" dirty="0">
              <a:solidFill>
                <a:schemeClr val="bg1">
                  <a:lumMod val="65000"/>
                </a:schemeClr>
              </a:solidFill>
              <a:latin typeface="Arial" panose="020B0604020202020204" pitchFamily="34" charset="0"/>
              <a:ea typeface="微软雅黑" panose="020B0503020204020204" charset="-122"/>
              <a:sym typeface="+mn-ea"/>
            </a:endParaRPr>
          </a:p>
          <a:p>
            <a:pPr lvl="0" fontAlgn="base"/>
            <a:endParaRPr lang="zh-CN" altLang="en-US" sz="995"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
        <p:nvSpPr>
          <p:cNvPr id="23" name="MH_Text_4"/>
          <p:cNvSpPr/>
          <p:nvPr>
            <p:custDataLst>
              <p:tags r:id="rId7"/>
            </p:custDataLst>
          </p:nvPr>
        </p:nvSpPr>
        <p:spPr>
          <a:xfrm>
            <a:off x="5113338" y="3851275"/>
            <a:ext cx="2252663" cy="350838"/>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关税</a:t>
            </a:r>
            <a:r>
              <a:rPr lang="zh-CN" sz="2275" b="1" strike="noStrike" noProof="1" dirty="0">
                <a:latin typeface="Arial" panose="020B0604020202020204" pitchFamily="34" charset="0"/>
                <a:ea typeface="文鼎中特广告体" pitchFamily="1" charset="-122"/>
                <a:cs typeface="+mn-cs"/>
                <a:sym typeface="+mn-ea"/>
              </a:rPr>
              <a:t>纳税申报</a:t>
            </a:r>
            <a:endParaRPr lang="zh-CN" altLang="en-US" sz="99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Tree>
    <p:custDataLst>
      <p:tags r:id="rId8"/>
    </p:custData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5000" fill="hold">
                                          <p:stCondLst>
                                            <p:cond delay="0"/>
                                          </p:stCondLst>
                                        </p:cTn>
                                        <p:tgtEl>
                                          <p:spTgt spid="42"/>
                                        </p:tgtEl>
                                        <p:attrNameLst>
                                          <p:attrName>style.visibility</p:attrName>
                                        </p:attrNameLst>
                                      </p:cBhvr>
                                      <p:to>
                                        <p:strVal val="visible"/>
                                      </p:to>
                                    </p:set>
                                    <p:anim calcmode="lin" valueType="num">
                                      <p:cBhvr>
                                        <p:cTn id="15" dur="5000" fill="hold"/>
                                        <p:tgtEl>
                                          <p:spTgt spid="42"/>
                                        </p:tgtEl>
                                        <p:attrNameLst>
                                          <p:attrName>ppt_x</p:attrName>
                                        </p:attrNameLst>
                                      </p:cBhvr>
                                      <p:tavLst>
                                        <p:tav tm="0">
                                          <p:val>
                                            <p:strVal val="0-#ppt_w/2"/>
                                          </p:val>
                                        </p:tav>
                                        <p:tav tm="100000">
                                          <p:val>
                                            <p:strVal val="#ppt_x"/>
                                          </p:val>
                                        </p:tav>
                                      </p:tavLst>
                                    </p:anim>
                                    <p:anim calcmode="lin" valueType="num">
                                      <p:cBhvr>
                                        <p:cTn id="16" dur="50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0-#ppt_w/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3000" fill="hold">
                                          <p:stCondLst>
                                            <p:cond delay="0"/>
                                          </p:stCondLst>
                                        </p:cTn>
                                        <p:tgtEl>
                                          <p:spTgt spid="14"/>
                                        </p:tgtEl>
                                        <p:attrNameLst>
                                          <p:attrName>style.visibility</p:attrName>
                                        </p:attrNameLst>
                                      </p:cBhvr>
                                      <p:to>
                                        <p:strVal val="visible"/>
                                      </p:to>
                                    </p:set>
                                    <p:anim calcmode="lin" valueType="num">
                                      <p:cBhvr>
                                        <p:cTn id="25" dur="3000" fill="hold"/>
                                        <p:tgtEl>
                                          <p:spTgt spid="14"/>
                                        </p:tgtEl>
                                        <p:attrNameLst>
                                          <p:attrName>ppt_x</p:attrName>
                                        </p:attrNameLst>
                                      </p:cBhvr>
                                      <p:tavLst>
                                        <p:tav tm="0">
                                          <p:val>
                                            <p:strVal val="0-#ppt_w/2"/>
                                          </p:val>
                                        </p:tav>
                                        <p:tav tm="100000">
                                          <p:val>
                                            <p:strVal val="#ppt_x"/>
                                          </p:val>
                                        </p:tav>
                                      </p:tavLst>
                                    </p:anim>
                                    <p:anim calcmode="lin" valueType="num">
                                      <p:cBhvr>
                                        <p:cTn id="26" dur="30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0-#ppt_w/2"/>
                                          </p:val>
                                        </p:tav>
                                        <p:tav tm="100000">
                                          <p:val>
                                            <p:strVal val="#ppt_x"/>
                                          </p:val>
                                        </p:tav>
                                      </p:tavLst>
                                    </p:anim>
                                    <p:anim calcmode="lin" valueType="num">
                                      <p:cBhvr>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3000" fill="hold">
                                          <p:stCondLst>
                                            <p:cond delay="0"/>
                                          </p:stCondLst>
                                        </p:cTn>
                                        <p:tgtEl>
                                          <p:spTgt spid="16"/>
                                        </p:tgtEl>
                                        <p:attrNameLst>
                                          <p:attrName>style.visibility</p:attrName>
                                        </p:attrNameLst>
                                      </p:cBhvr>
                                      <p:to>
                                        <p:strVal val="visible"/>
                                      </p:to>
                                    </p:set>
                                    <p:anim calcmode="lin" valueType="num">
                                      <p:cBhvr>
                                        <p:cTn id="35" dur="3000" fill="hold"/>
                                        <p:tgtEl>
                                          <p:spTgt spid="16"/>
                                        </p:tgtEl>
                                        <p:attrNameLst>
                                          <p:attrName>ppt_x</p:attrName>
                                        </p:attrNameLst>
                                      </p:cBhvr>
                                      <p:tavLst>
                                        <p:tav tm="0">
                                          <p:val>
                                            <p:strVal val="0-#ppt_w/2"/>
                                          </p:val>
                                        </p:tav>
                                        <p:tav tm="100000">
                                          <p:val>
                                            <p:strVal val="#ppt_x"/>
                                          </p:val>
                                        </p:tav>
                                      </p:tavLst>
                                    </p:anim>
                                    <p:anim calcmode="lin" valueType="num">
                                      <p:cBhvr>
                                        <p:cTn id="36" dur="30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ppt_x</p:attrName>
                                        </p:attrNameLst>
                                      </p:cBhvr>
                                      <p:tavLst>
                                        <p:tav tm="0">
                                          <p:val>
                                            <p:strVal val="0-#ppt_w/2"/>
                                          </p:val>
                                        </p:tav>
                                        <p:tav tm="100000">
                                          <p:val>
                                            <p:strVal val="#ppt_x"/>
                                          </p:val>
                                        </p:tav>
                                      </p:tavLst>
                                    </p:anim>
                                    <p:anim calcmode="lin" valueType="num">
                                      <p:cBhvr>
                                        <p:cTn id="4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4" grpId="0" bldLvl="0" animBg="1"/>
      <p:bldP spid="16" grpId="0" bldLvl="0" animBg="1"/>
      <p:bldP spid="11" grpId="0"/>
      <p:bldP spid="20" grpId="0"/>
      <p:bldP spid="21"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1092835" y="1705610"/>
            <a:ext cx="7447915" cy="3978910"/>
            <a:chOff x="5868" y="3651"/>
            <a:chExt cx="7453" cy="3501"/>
          </a:xfrm>
        </p:grpSpPr>
        <p:grpSp>
          <p:nvGrpSpPr>
            <p:cNvPr id="140" name="图形 138"/>
            <p:cNvGrpSpPr/>
            <p:nvPr/>
          </p:nvGrpSpPr>
          <p:grpSpPr>
            <a:xfrm>
              <a:off x="5868" y="3651"/>
              <a:ext cx="7453" cy="3501"/>
              <a:chOff x="3726473" y="2318369"/>
              <a:chExt cx="4732631" cy="2222831"/>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343482"/>
                <a:ext cx="4641251" cy="2101494"/>
                <a:chOff x="3726473" y="2343482"/>
                <a:chExt cx="4641251" cy="210149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343482"/>
                  <a:ext cx="4641251" cy="210149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539" y="4027"/>
              <a:ext cx="6491" cy="211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50000"/>
                </a:lnSpc>
                <a:buNone/>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2000" spc="200">
                  <a:solidFill>
                    <a:schemeClr val="tx1"/>
                  </a:solidFill>
                  <a:uFillTx/>
                  <a:latin typeface="微软雅黑" panose="020B0503020204020204" charset="-122"/>
                  <a:ea typeface="微软雅黑" panose="020B0503020204020204" charset="-122"/>
                  <a:cs typeface="微软雅黑" panose="020B0503020204020204" charset="-122"/>
                </a:rPr>
                <a:t> </a:t>
              </a:r>
              <a:r>
                <a:rPr sz="2000" b="1" dirty="0">
                  <a:latin typeface="宋体" panose="02010600030101010101" pitchFamily="2" charset="-122"/>
                  <a:sym typeface="+mn-ea"/>
                </a:rPr>
                <a:t>关税减免是对某些纳税人和征税对象给予鼓励和照顾的一种特殊调节手段。关税减免分为法定减免税、特定减免税和临时减免税。根据《中华人民共和国海关法》(以下简称《海关法》)规定，除法定减免税外的其他减免税均由国务院决定。</a:t>
              </a:r>
              <a:endParaRPr sz="2000" spc="200">
                <a:uFillTx/>
                <a:latin typeface="微软雅黑" panose="020B0503020204020204" charset="-122"/>
                <a:ea typeface="微软雅黑" panose="020B0503020204020204" charset="-122"/>
                <a:cs typeface="微软雅黑" panose="020B0503020204020204" charset="-122"/>
              </a:endParaRPr>
            </a:p>
          </p:txBody>
        </p:sp>
      </p:grpSp>
      <p:sp>
        <p:nvSpPr>
          <p:cNvPr id="2" name="文本框 1"/>
          <p:cNvSpPr txBox="1"/>
          <p:nvPr/>
        </p:nvSpPr>
        <p:spPr>
          <a:xfrm>
            <a:off x="1619250" y="764540"/>
            <a:ext cx="3924935" cy="478155"/>
          </a:xfrm>
          <a:prstGeom prst="rect">
            <a:avLst/>
          </a:prstGeom>
          <a:noFill/>
        </p:spPr>
        <p:txBody>
          <a:bodyPr wrap="square" rtlCol="0">
            <a:spAutoFit/>
          </a:bodyPr>
          <a:p>
            <a:pPr eaLnBrk="1" hangingPunct="1">
              <a:lnSpc>
                <a:spcPct val="90000"/>
              </a:lnSpc>
              <a:buNone/>
            </a:pPr>
            <a:r>
              <a:rPr sz="2800" b="1" dirty="0">
                <a:solidFill>
                  <a:srgbClr val="FF0000"/>
                </a:solidFill>
                <a:latin typeface="宋体" panose="02010600030101010101" pitchFamily="2" charset="-122"/>
                <a:sym typeface="+mn-ea"/>
              </a:rPr>
              <a:t>四、关税减免</a:t>
            </a:r>
            <a:endParaRPr lang="zh-CN" altLang="en-US" sz="2800" b="1" kern="0" dirty="0">
              <a:solidFill>
                <a:srgbClr val="FF0000"/>
              </a:solidFill>
              <a:latin typeface="宋体" panose="02010600030101010101" pitchFamily="2" charset="-122"/>
              <a:ea typeface="+mj-ea"/>
              <a:cs typeface="+mj-cs"/>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Rectangle 3"/>
          <p:cNvSpPr>
            <a:spLocks noGrp="1"/>
          </p:cNvSpPr>
          <p:nvPr>
            <p:ph idx="1"/>
          </p:nvPr>
        </p:nvSpPr>
        <p:spPr>
          <a:xfrm>
            <a:off x="467360" y="260985"/>
            <a:ext cx="9144000" cy="5372100"/>
          </a:xfrm>
          <a:ln/>
        </p:spPr>
        <p:txBody>
          <a:bodyPr wrap="square" lIns="91440" tIns="45720" rIns="91440" bIns="45720" anchor="t" anchorCtr="0"/>
          <a:p>
            <a:pPr eaLnBrk="1" hangingPunct="1">
              <a:lnSpc>
                <a:spcPct val="90000"/>
              </a:lnSpc>
              <a:buNone/>
            </a:pPr>
            <a:r>
              <a:rPr lang="en-US" altLang="zh-CN" sz="2800" b="1" dirty="0">
                <a:latin typeface="宋体" panose="02010600030101010101" pitchFamily="2" charset="-122"/>
              </a:rPr>
              <a:t>     </a:t>
            </a:r>
            <a:r>
              <a:rPr sz="2800" b="1" dirty="0">
                <a:latin typeface="宋体" panose="02010600030101010101" pitchFamily="2" charset="-122"/>
              </a:rPr>
              <a:t>(一)法定减免税</a:t>
            </a:r>
            <a:endParaRPr sz="2800" b="1" dirty="0">
              <a:latin typeface="宋体" panose="02010600030101010101" pitchFamily="2" charset="-122"/>
            </a:endParaRPr>
          </a:p>
          <a:p>
            <a:pPr eaLnBrk="1" hangingPunct="1">
              <a:lnSpc>
                <a:spcPct val="115000"/>
              </a:lnSpc>
              <a:spcBef>
                <a:spcPts val="25"/>
              </a:spcBef>
              <a:buNone/>
            </a:pPr>
            <a:r>
              <a:rPr lang="zh-CN" altLang="en-US" sz="2800" dirty="0">
                <a:latin typeface="宋体" panose="02010600030101010101" pitchFamily="2" charset="-122"/>
              </a:rPr>
              <a:t>      </a:t>
            </a:r>
            <a:endParaRPr lang="en-US" altLang="zh-CN" sz="2400" dirty="0">
              <a:latin typeface="宋体" panose="02010600030101010101" pitchFamily="2" charset="-122"/>
            </a:endParaRPr>
          </a:p>
        </p:txBody>
      </p:sp>
      <p:sp>
        <p:nvSpPr>
          <p:cNvPr id="2" name="文本框 1"/>
          <p:cNvSpPr txBox="1"/>
          <p:nvPr/>
        </p:nvSpPr>
        <p:spPr>
          <a:xfrm>
            <a:off x="899795" y="949960"/>
            <a:ext cx="7571105" cy="5631180"/>
          </a:xfrm>
          <a:prstGeom prst="rect">
            <a:avLst/>
          </a:prstGeom>
          <a:noFill/>
          <a:ln>
            <a:solidFill>
              <a:srgbClr val="00B0F0"/>
            </a:solidFill>
          </a:ln>
        </p:spPr>
        <p:txBody>
          <a:bodyPr wrap="square" rtlCol="0" anchor="t">
            <a:spAutoFit/>
          </a:bodyPr>
          <a:p>
            <a:r>
              <a:rPr lang="zh-CN" altLang="en-US">
                <a:latin typeface="微软雅黑" panose="020B0503020204020204" charset="-122"/>
                <a:ea typeface="微软雅黑" panose="020B0503020204020204" charset="-122"/>
                <a:cs typeface="微软雅黑" panose="020B0503020204020204" charset="-122"/>
              </a:rPr>
              <a:t>(1)关税税额在人民币50元以下的一票货物。</a:t>
            </a:r>
            <a:endParaRPr lang="zh-CN" altLang="en-US">
              <a:latin typeface="微软雅黑" panose="020B0503020204020204" charset="-122"/>
              <a:ea typeface="微软雅黑" panose="020B0503020204020204" charset="-122"/>
              <a:cs typeface="微软雅黑" panose="020B0503020204020204" charset="-122"/>
            </a:endParaRPr>
          </a:p>
          <a:p>
            <a:r>
              <a:rPr lang="zh-CN" altLang="en-US">
                <a:latin typeface="微软雅黑" panose="020B0503020204020204" charset="-122"/>
                <a:ea typeface="微软雅黑" panose="020B0503020204020204" charset="-122"/>
                <a:cs typeface="微软雅黑" panose="020B0503020204020204" charset="-122"/>
              </a:rPr>
              <a:t>(2)无商业价值的广告品和货样。</a:t>
            </a:r>
            <a:endParaRPr lang="zh-CN" altLang="en-US">
              <a:latin typeface="微软雅黑" panose="020B0503020204020204" charset="-122"/>
              <a:ea typeface="微软雅黑" panose="020B0503020204020204" charset="-122"/>
              <a:cs typeface="微软雅黑" panose="020B0503020204020204" charset="-122"/>
            </a:endParaRPr>
          </a:p>
          <a:p>
            <a:r>
              <a:rPr lang="zh-CN" altLang="en-US">
                <a:latin typeface="微软雅黑" panose="020B0503020204020204" charset="-122"/>
                <a:ea typeface="微软雅黑" panose="020B0503020204020204" charset="-122"/>
                <a:cs typeface="微软雅黑" panose="020B0503020204020204" charset="-122"/>
              </a:rPr>
              <a:t>(3)外国政府、国际组织无偿赠送的物资。</a:t>
            </a:r>
            <a:endParaRPr lang="zh-CN" altLang="en-US">
              <a:latin typeface="微软雅黑" panose="020B0503020204020204" charset="-122"/>
              <a:ea typeface="微软雅黑" panose="020B0503020204020204" charset="-122"/>
              <a:cs typeface="微软雅黑" panose="020B0503020204020204" charset="-122"/>
            </a:endParaRPr>
          </a:p>
          <a:p>
            <a:r>
              <a:rPr lang="zh-CN" altLang="en-US">
                <a:latin typeface="微软雅黑" panose="020B0503020204020204" charset="-122"/>
                <a:ea typeface="微软雅黑" panose="020B0503020204020204" charset="-122"/>
                <a:cs typeface="微软雅黑" panose="020B0503020204020204" charset="-122"/>
              </a:rPr>
              <a:t>(4)进出境运输工具装载的途中必需的燃料、物料和饮食用品。</a:t>
            </a:r>
            <a:endParaRPr lang="zh-CN" altLang="en-US">
              <a:latin typeface="微软雅黑" panose="020B0503020204020204" charset="-122"/>
              <a:ea typeface="微软雅黑" panose="020B0503020204020204" charset="-122"/>
              <a:cs typeface="微软雅黑" panose="020B0503020204020204" charset="-122"/>
            </a:endParaRPr>
          </a:p>
          <a:p>
            <a:r>
              <a:rPr lang="zh-CN" altLang="en-US">
                <a:latin typeface="微软雅黑" panose="020B0503020204020204" charset="-122"/>
                <a:ea typeface="微软雅黑" panose="020B0503020204020204" charset="-122"/>
                <a:cs typeface="微软雅黑" panose="020B0503020204020204" charset="-122"/>
              </a:rPr>
              <a:t>(5)经海关核准暂时进境或者暂时出境，并在6个月内复运出境或者复运进境的货样、展览品、施工机械、工程车辆、工程船舶、供安装设备时使用的仪器和工具、电视或者电影摄制器械、盛装货物的容器以及剧团服装道具，在货物收发货人向海关缴纳相当于税款的保证金或者提供担保后，可予暂时免税。</a:t>
            </a:r>
            <a:endParaRPr lang="zh-CN" altLang="en-US">
              <a:latin typeface="微软雅黑" panose="020B0503020204020204" charset="-122"/>
              <a:ea typeface="微软雅黑" panose="020B0503020204020204" charset="-122"/>
              <a:cs typeface="微软雅黑" panose="020B0503020204020204" charset="-122"/>
            </a:endParaRPr>
          </a:p>
          <a:p>
            <a:r>
              <a:rPr lang="zh-CN" altLang="en-US">
                <a:latin typeface="微软雅黑" panose="020B0503020204020204" charset="-122"/>
                <a:ea typeface="微软雅黑" panose="020B0503020204020204" charset="-122"/>
                <a:cs typeface="微软雅黑" panose="020B0503020204020204" charset="-122"/>
              </a:rPr>
              <a:t>(6)在海关放行前就遭受损坏或者损失的货物。</a:t>
            </a:r>
            <a:endParaRPr lang="zh-CN" altLang="en-US">
              <a:latin typeface="微软雅黑" panose="020B0503020204020204" charset="-122"/>
              <a:ea typeface="微软雅黑" panose="020B0503020204020204" charset="-122"/>
              <a:cs typeface="微软雅黑" panose="020B0503020204020204" charset="-122"/>
            </a:endParaRPr>
          </a:p>
          <a:p>
            <a:r>
              <a:rPr lang="zh-CN" altLang="en-US">
                <a:latin typeface="微软雅黑" panose="020B0503020204020204" charset="-122"/>
                <a:ea typeface="微软雅黑" panose="020B0503020204020204" charset="-122"/>
                <a:cs typeface="微软雅黑" panose="020B0503020204020204" charset="-122"/>
              </a:rPr>
              <a:t>(7)我国政府缔结或者参加的国际条约规定的减征、免征关税的货物、物品，海关应按照规定予以减免关税。</a:t>
            </a:r>
            <a:endParaRPr lang="zh-CN" altLang="en-US">
              <a:latin typeface="微软雅黑" panose="020B0503020204020204" charset="-122"/>
              <a:ea typeface="微软雅黑" panose="020B0503020204020204" charset="-122"/>
              <a:cs typeface="微软雅黑" panose="020B0503020204020204" charset="-122"/>
            </a:endParaRPr>
          </a:p>
          <a:p>
            <a:r>
              <a:rPr lang="zh-CN" altLang="en-US">
                <a:latin typeface="微软雅黑" panose="020B0503020204020204" charset="-122"/>
                <a:ea typeface="微软雅黑" panose="020B0503020204020204" charset="-122"/>
                <a:cs typeface="微软雅黑" panose="020B0503020204020204" charset="-122"/>
              </a:rPr>
              <a:t>(8)法律规定的减征、免征关税的其他货物、物品，海关应按照规定予以免征或减征关税。</a:t>
            </a:r>
            <a:endParaRPr lang="zh-CN" altLang="en-US">
              <a:latin typeface="微软雅黑" panose="020B0503020204020204" charset="-122"/>
              <a:ea typeface="微软雅黑" panose="020B0503020204020204" charset="-122"/>
              <a:cs typeface="微软雅黑" panose="020B0503020204020204" charset="-122"/>
            </a:endParaRPr>
          </a:p>
          <a:p>
            <a:r>
              <a:rPr lang="zh-CN" altLang="en-US">
                <a:latin typeface="微软雅黑" panose="020B0503020204020204" charset="-122"/>
                <a:ea typeface="微软雅黑" panose="020B0503020204020204" charset="-122"/>
                <a:cs typeface="微软雅黑" panose="020B0503020204020204" charset="-122"/>
              </a:rPr>
              <a:t>(9)因品质或者规格不符，出口货物自进口之日起一年内原状复运进境的，不征收进口关税。</a:t>
            </a:r>
            <a:endParaRPr lang="zh-CN" altLang="en-US">
              <a:latin typeface="微软雅黑" panose="020B0503020204020204" charset="-122"/>
              <a:ea typeface="微软雅黑" panose="020B0503020204020204" charset="-122"/>
              <a:cs typeface="微软雅黑" panose="020B0503020204020204" charset="-122"/>
            </a:endParaRPr>
          </a:p>
          <a:p>
            <a:r>
              <a:rPr lang="zh-CN" altLang="en-US">
                <a:latin typeface="微软雅黑" panose="020B0503020204020204" charset="-122"/>
                <a:ea typeface="微软雅黑" panose="020B0503020204020204" charset="-122"/>
                <a:cs typeface="微软雅黑" panose="020B0503020204020204" charset="-122"/>
              </a:rPr>
              <a:t>(10)因品质或者规格不符，进口货物自出口之日起一年内原状复运出境的，不征收出口关税。</a:t>
            </a:r>
            <a:endParaRPr lang="zh-CN" altLang="en-US">
              <a:latin typeface="微软雅黑" panose="020B0503020204020204" charset="-122"/>
              <a:ea typeface="微软雅黑" panose="020B0503020204020204" charset="-122"/>
              <a:cs typeface="微软雅黑" panose="020B0503020204020204" charset="-122"/>
            </a:endParaRPr>
          </a:p>
          <a:p>
            <a:r>
              <a:rPr lang="zh-CN" altLang="en-US">
                <a:latin typeface="微软雅黑" panose="020B0503020204020204" charset="-122"/>
                <a:ea typeface="微软雅黑" panose="020B0503020204020204" charset="-122"/>
                <a:cs typeface="微软雅黑" panose="020B0503020204020204" charset="-122"/>
              </a:rPr>
              <a:t>(11)因残损、短少、品质不良或者规格不符，由进出口货物的发货人、承运人或者保险公司免费补偿或者更换的相同货物，进出口时不征收关税。</a:t>
            </a:r>
            <a:endParaRPr lang="zh-CN" altLang="en-US">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Rectangle 3"/>
          <p:cNvSpPr>
            <a:spLocks noGrp="1"/>
          </p:cNvSpPr>
          <p:nvPr>
            <p:ph idx="1"/>
          </p:nvPr>
        </p:nvSpPr>
        <p:spPr>
          <a:xfrm>
            <a:off x="467360" y="908685"/>
            <a:ext cx="9144000" cy="5372100"/>
          </a:xfrm>
        </p:spPr>
        <p:txBody>
          <a:bodyPr wrap="square" lIns="91440" tIns="45720" rIns="91440" bIns="45720" anchor="t" anchorCtr="0"/>
          <a:p>
            <a:pPr eaLnBrk="1" hangingPunct="1">
              <a:lnSpc>
                <a:spcPct val="90000"/>
              </a:lnSpc>
              <a:buNone/>
            </a:pPr>
            <a:r>
              <a:rPr lang="en-US" altLang="zh-CN" sz="2800" b="1" dirty="0">
                <a:latin typeface="宋体" panose="02010600030101010101" pitchFamily="2" charset="-122"/>
              </a:rPr>
              <a:t>     </a:t>
            </a:r>
            <a:r>
              <a:rPr sz="2800" b="1" dirty="0">
                <a:latin typeface="宋体" panose="02010600030101010101" pitchFamily="2" charset="-122"/>
              </a:rPr>
              <a:t>(</a:t>
            </a:r>
            <a:r>
              <a:rPr lang="zh-CN" sz="2800" b="1" dirty="0">
                <a:latin typeface="宋体" panose="02010600030101010101" pitchFamily="2" charset="-122"/>
              </a:rPr>
              <a:t>二</a:t>
            </a:r>
            <a:r>
              <a:rPr sz="2800" b="1" dirty="0">
                <a:latin typeface="宋体" panose="02010600030101010101" pitchFamily="2" charset="-122"/>
              </a:rPr>
              <a:t>)</a:t>
            </a:r>
            <a:r>
              <a:rPr lang="zh-CN" sz="2800" b="1" dirty="0">
                <a:latin typeface="宋体" panose="02010600030101010101" pitchFamily="2" charset="-122"/>
              </a:rPr>
              <a:t>特定</a:t>
            </a:r>
            <a:r>
              <a:rPr sz="2800" b="1" dirty="0">
                <a:latin typeface="宋体" panose="02010600030101010101" pitchFamily="2" charset="-122"/>
              </a:rPr>
              <a:t>减免税</a:t>
            </a:r>
            <a:endParaRPr sz="2800" b="1" dirty="0">
              <a:latin typeface="宋体" panose="02010600030101010101" pitchFamily="2" charset="-122"/>
            </a:endParaRPr>
          </a:p>
          <a:p>
            <a:pPr eaLnBrk="1" hangingPunct="1">
              <a:lnSpc>
                <a:spcPct val="115000"/>
              </a:lnSpc>
              <a:spcBef>
                <a:spcPts val="25"/>
              </a:spcBef>
              <a:buNone/>
            </a:pPr>
            <a:r>
              <a:rPr lang="zh-CN" altLang="en-US" sz="2800" dirty="0">
                <a:latin typeface="宋体" panose="02010600030101010101" pitchFamily="2" charset="-122"/>
              </a:rPr>
              <a:t>      </a:t>
            </a:r>
            <a:endParaRPr lang="en-US" altLang="zh-CN" sz="2400" dirty="0">
              <a:latin typeface="宋体" panose="02010600030101010101" pitchFamily="2" charset="-122"/>
            </a:endParaRPr>
          </a:p>
        </p:txBody>
      </p:sp>
      <p:sp>
        <p:nvSpPr>
          <p:cNvPr id="2" name="文本框 1"/>
          <p:cNvSpPr txBox="1"/>
          <p:nvPr/>
        </p:nvSpPr>
        <p:spPr>
          <a:xfrm>
            <a:off x="827405" y="1988820"/>
            <a:ext cx="7571105" cy="3415030"/>
          </a:xfrm>
          <a:prstGeom prst="rect">
            <a:avLst/>
          </a:prstGeom>
          <a:noFill/>
          <a:ln>
            <a:solidFill>
              <a:srgbClr val="00B0F0"/>
            </a:solidFill>
          </a:ln>
        </p:spPr>
        <p:txBody>
          <a:bodyPr wrap="square" rtlCol="0" anchor="t">
            <a:spAutoFit/>
          </a:bodyPr>
          <a:p>
            <a:pPr>
              <a:lnSpc>
                <a:spcPct val="120000"/>
              </a:lnSpc>
              <a:spcBef>
                <a:spcPts val="0"/>
              </a:spcBef>
              <a:spcAft>
                <a:spcPts val="0"/>
              </a:spcAft>
            </a:pPr>
            <a:r>
              <a:rPr lang="zh-CN" altLang="en-US" sz="2000">
                <a:latin typeface="微软雅黑" panose="020B0503020204020204" charset="-122"/>
                <a:ea typeface="微软雅黑" panose="020B0503020204020204" charset="-122"/>
                <a:cs typeface="微软雅黑" panose="020B0503020204020204" charset="-122"/>
              </a:rPr>
              <a:t>(1)科教用品。</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2000">
                <a:latin typeface="微软雅黑" panose="020B0503020204020204" charset="-122"/>
                <a:ea typeface="微软雅黑" panose="020B0503020204020204" charset="-122"/>
                <a:cs typeface="微软雅黑" panose="020B0503020204020204" charset="-122"/>
              </a:rPr>
              <a:t>(2)残疾人专用品。</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2000">
                <a:latin typeface="微软雅黑" panose="020B0503020204020204" charset="-122"/>
                <a:ea typeface="微软雅黑" panose="020B0503020204020204" charset="-122"/>
                <a:cs typeface="微软雅黑" panose="020B0503020204020204" charset="-122"/>
              </a:rPr>
              <a:t>(3)扶贫、慈善性捐赠物资。</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2000">
                <a:latin typeface="微软雅黑" panose="020B0503020204020204" charset="-122"/>
                <a:ea typeface="微软雅黑" panose="020B0503020204020204" charset="-122"/>
                <a:cs typeface="微软雅黑" panose="020B0503020204020204" charset="-122"/>
              </a:rPr>
              <a:t>(4)加工贸易产品：加工装配和补偿贸易；进料加工。</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2000">
                <a:latin typeface="微软雅黑" panose="020B0503020204020204" charset="-122"/>
                <a:ea typeface="微软雅黑" panose="020B0503020204020204" charset="-122"/>
                <a:cs typeface="微软雅黑" panose="020B0503020204020204" charset="-122"/>
              </a:rPr>
              <a:t>(5)边境贸易进口物资。</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2000">
                <a:latin typeface="微软雅黑" panose="020B0503020204020204" charset="-122"/>
                <a:ea typeface="微软雅黑" panose="020B0503020204020204" charset="-122"/>
                <a:cs typeface="微软雅黑" panose="020B0503020204020204" charset="-122"/>
              </a:rPr>
              <a:t>(6)保税区进出口货物。</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2000">
                <a:latin typeface="微软雅黑" panose="020B0503020204020204" charset="-122"/>
                <a:ea typeface="微软雅黑" panose="020B0503020204020204" charset="-122"/>
                <a:cs typeface="微软雅黑" panose="020B0503020204020204" charset="-122"/>
              </a:rPr>
              <a:t>(7)出口加工区进出口货物。</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2000">
                <a:latin typeface="微软雅黑" panose="020B0503020204020204" charset="-122"/>
                <a:ea typeface="微软雅黑" panose="020B0503020204020204" charset="-122"/>
                <a:cs typeface="微软雅黑" panose="020B0503020204020204" charset="-122"/>
              </a:rPr>
              <a:t>(8)进口设备。</a:t>
            </a:r>
            <a:endParaRPr lang="zh-CN" altLang="en-US" sz="2000">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2000">
                <a:latin typeface="微软雅黑" panose="020B0503020204020204" charset="-122"/>
                <a:ea typeface="微软雅黑" panose="020B0503020204020204" charset="-122"/>
                <a:cs typeface="微软雅黑" panose="020B0503020204020204" charset="-122"/>
              </a:rPr>
              <a:t>(9)特定行业或用途的减免税政策。</a:t>
            </a:r>
            <a:endParaRPr lang="zh-CN" altLang="en-US" sz="200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1092835" y="1705610"/>
            <a:ext cx="7447915" cy="3088640"/>
            <a:chOff x="5868" y="3651"/>
            <a:chExt cx="7453" cy="3501"/>
          </a:xfrm>
        </p:grpSpPr>
        <p:grpSp>
          <p:nvGrpSpPr>
            <p:cNvPr id="140" name="图形 138"/>
            <p:cNvGrpSpPr/>
            <p:nvPr/>
          </p:nvGrpSpPr>
          <p:grpSpPr>
            <a:xfrm>
              <a:off x="5868" y="3651"/>
              <a:ext cx="7453" cy="3501"/>
              <a:chOff x="3726473" y="2318369"/>
              <a:chExt cx="4732631" cy="2222831"/>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343482"/>
                <a:ext cx="4641251" cy="2101494"/>
                <a:chOff x="3726473" y="2343482"/>
                <a:chExt cx="4641251" cy="210149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343482"/>
                  <a:ext cx="4641251" cy="210149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539" y="4027"/>
              <a:ext cx="6491" cy="219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50000"/>
                </a:lnSpc>
                <a:buNone/>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z="2000" spc="200">
                  <a:solidFill>
                    <a:schemeClr val="tx1"/>
                  </a:solidFill>
                  <a:uFillTx/>
                  <a:latin typeface="微软雅黑" panose="020B0503020204020204" charset="-122"/>
                  <a:ea typeface="微软雅黑" panose="020B0503020204020204" charset="-122"/>
                  <a:cs typeface="微软雅黑" panose="020B0503020204020204" charset="-122"/>
                </a:rPr>
                <a:t> </a:t>
              </a:r>
              <a:r>
                <a:rPr sz="2000" b="1" dirty="0">
                  <a:latin typeface="宋体" panose="02010600030101010101" pitchFamily="2" charset="-122"/>
                  <a:sym typeface="+mn-ea"/>
                </a:rPr>
                <a:t>临时减免税是指以上法定和特定减免税以外的其他减免税，即由国务院根据《海关法》对某个单位、某类商品、某个项目或某批进出口货物的特殊情况，给予特别照顾，一案一批，专文下达的减免税。</a:t>
              </a:r>
              <a:endParaRPr sz="2000" b="1" dirty="0">
                <a:latin typeface="宋体" panose="02010600030101010101" pitchFamily="2" charset="-122"/>
                <a:sym typeface="+mn-ea"/>
              </a:endParaRPr>
            </a:p>
          </p:txBody>
        </p:sp>
      </p:grpSp>
      <p:sp>
        <p:nvSpPr>
          <p:cNvPr id="2" name="文本框 1"/>
          <p:cNvSpPr txBox="1"/>
          <p:nvPr/>
        </p:nvSpPr>
        <p:spPr>
          <a:xfrm>
            <a:off x="1619250" y="764540"/>
            <a:ext cx="3924935" cy="478155"/>
          </a:xfrm>
          <a:prstGeom prst="rect">
            <a:avLst/>
          </a:prstGeom>
          <a:noFill/>
        </p:spPr>
        <p:txBody>
          <a:bodyPr wrap="square" rtlCol="0">
            <a:spAutoFit/>
          </a:bodyPr>
          <a:p>
            <a:pPr eaLnBrk="1" hangingPunct="1">
              <a:lnSpc>
                <a:spcPct val="90000"/>
              </a:lnSpc>
              <a:buNone/>
            </a:pPr>
            <a:r>
              <a:rPr sz="2800" b="1" dirty="0">
                <a:latin typeface="宋体" panose="02010600030101010101" pitchFamily="2" charset="-122"/>
                <a:sym typeface="+mn-ea"/>
              </a:rPr>
              <a:t>(</a:t>
            </a:r>
            <a:r>
              <a:rPr lang="zh-CN" sz="2800" b="1" dirty="0">
                <a:latin typeface="宋体" panose="02010600030101010101" pitchFamily="2" charset="-122"/>
                <a:sym typeface="+mn-ea"/>
              </a:rPr>
              <a:t>三</a:t>
            </a:r>
            <a:r>
              <a:rPr sz="2800" b="1" dirty="0">
                <a:latin typeface="宋体" panose="02010600030101010101" pitchFamily="2" charset="-122"/>
                <a:sym typeface="+mn-ea"/>
              </a:rPr>
              <a:t>)</a:t>
            </a:r>
            <a:r>
              <a:rPr lang="zh-CN" sz="2800" b="1" dirty="0">
                <a:latin typeface="宋体" panose="02010600030101010101" pitchFamily="2" charset="-122"/>
                <a:sym typeface="+mn-ea"/>
              </a:rPr>
              <a:t>临时</a:t>
            </a:r>
            <a:r>
              <a:rPr sz="2800" b="1" dirty="0">
                <a:latin typeface="宋体" panose="02010600030101010101" pitchFamily="2" charset="-122"/>
                <a:sym typeface="+mn-ea"/>
              </a:rPr>
              <a:t>减免税</a:t>
            </a:r>
            <a:endParaRPr lang="zh-CN" altLang="en-US" sz="2800" b="1" kern="0" dirty="0">
              <a:solidFill>
                <a:srgbClr val="FF0000"/>
              </a:solidFill>
              <a:latin typeface="宋体" panose="02010600030101010101" pitchFamily="2" charset="-122"/>
              <a:ea typeface="+mj-ea"/>
              <a:cs typeface="+mj-cs"/>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标题 1"/>
          <p:cNvSpPr>
            <a:spLocks noGrp="1"/>
          </p:cNvSpPr>
          <p:nvPr>
            <p:ph type="title"/>
          </p:nvPr>
        </p:nvSpPr>
        <p:spPr>
          <a:xfrm>
            <a:off x="1043623" y="-315912"/>
            <a:ext cx="7793037" cy="1462087"/>
          </a:xfrm>
          <a:ln/>
        </p:spPr>
        <p:txBody>
          <a:bodyPr anchor="b" anchorCtr="0"/>
          <a:p>
            <a:r>
              <a:rPr lang="zh-CN" altLang="en-US" sz="3200" b="1">
                <a:solidFill>
                  <a:srgbClr val="0070C0"/>
                </a:solidFill>
                <a:latin typeface="微软雅黑" panose="020B0503020204020204" charset="-122"/>
                <a:ea typeface="微软雅黑" panose="020B0503020204020204" charset="-122"/>
                <a:cs typeface="微软雅黑" panose="020B0503020204020204" charset="-122"/>
              </a:rPr>
              <a:t>任务二</a:t>
            </a:r>
            <a:r>
              <a:rPr lang="en-US" altLang="zh-CN" sz="3200" b="1">
                <a:solidFill>
                  <a:srgbClr val="0070C0"/>
                </a:solidFill>
                <a:latin typeface="微软雅黑" panose="020B0503020204020204" charset="-122"/>
                <a:ea typeface="微软雅黑" panose="020B0503020204020204" charset="-122"/>
                <a:cs typeface="微软雅黑" panose="020B0503020204020204" charset="-122"/>
              </a:rPr>
              <a:t> </a:t>
            </a:r>
            <a:r>
              <a:rPr lang="zh-CN" altLang="en-US" sz="3200" b="1">
                <a:solidFill>
                  <a:srgbClr val="0070C0"/>
                </a:solidFill>
                <a:latin typeface="微软雅黑" panose="020B0503020204020204" charset="-122"/>
                <a:ea typeface="微软雅黑" panose="020B0503020204020204" charset="-122"/>
                <a:cs typeface="微软雅黑" panose="020B0503020204020204" charset="-122"/>
              </a:rPr>
              <a:t>关税应纳税额的计算</a:t>
            </a:r>
            <a:endParaRPr lang="zh-CN" altLang="en-US" sz="3200" b="1">
              <a:solidFill>
                <a:srgbClr val="0070C0"/>
              </a:solidFill>
              <a:latin typeface="微软雅黑" panose="020B0503020204020204" charset="-122"/>
              <a:ea typeface="微软雅黑" panose="020B0503020204020204" charset="-122"/>
              <a:cs typeface="微软雅黑" panose="020B0503020204020204" charset="-122"/>
            </a:endParaRPr>
          </a:p>
        </p:txBody>
      </p:sp>
      <p:sp>
        <p:nvSpPr>
          <p:cNvPr id="34818" name="内容占位符 2"/>
          <p:cNvSpPr>
            <a:spLocks noGrp="1"/>
          </p:cNvSpPr>
          <p:nvPr>
            <p:ph idx="1"/>
          </p:nvPr>
        </p:nvSpPr>
        <p:spPr>
          <a:xfrm>
            <a:off x="865188" y="1371600"/>
            <a:ext cx="7772400" cy="4114800"/>
          </a:xfrm>
          <a:ln/>
        </p:spPr>
        <p:txBody>
          <a:bodyPr anchor="t" anchorCtr="0"/>
          <a:p>
            <a:pPr>
              <a:lnSpc>
                <a:spcPct val="80000"/>
              </a:lnSpc>
            </a:pPr>
            <a:r>
              <a:rPr lang="zh-CN" altLang="en-US" sz="2400" b="1" dirty="0">
                <a:latin typeface="华文宋体" panose="02010600040101010101" pitchFamily="2" charset="-122"/>
                <a:ea typeface="华文宋体" panose="02010600040101010101" pitchFamily="2" charset="-122"/>
              </a:rPr>
              <a:t>一、贸易术语（</a:t>
            </a:r>
            <a:r>
              <a:rPr lang="en-US" altLang="zh-CN" sz="2400" b="1" dirty="0">
                <a:latin typeface="华文宋体" panose="02010600040101010101" pitchFamily="2" charset="-122"/>
                <a:ea typeface="华文宋体" panose="02010600040101010101" pitchFamily="2" charset="-122"/>
              </a:rPr>
              <a:t>Trade Terms)</a:t>
            </a:r>
            <a:r>
              <a:rPr lang="zh-CN" altLang="en-US" sz="2400" b="1" dirty="0">
                <a:latin typeface="华文宋体" panose="02010600040101010101" pitchFamily="2" charset="-122"/>
                <a:ea typeface="华文宋体" panose="02010600040101010101" pitchFamily="2" charset="-122"/>
              </a:rPr>
              <a:t>的含义及作用</a:t>
            </a:r>
            <a:endParaRPr lang="zh-CN" altLang="en-US" sz="2400" b="1" dirty="0">
              <a:latin typeface="华文宋体" panose="02010600040101010101" pitchFamily="2" charset="-122"/>
              <a:ea typeface="华文宋体" panose="02010600040101010101" pitchFamily="2" charset="-122"/>
            </a:endParaRPr>
          </a:p>
          <a:p>
            <a:pPr>
              <a:lnSpc>
                <a:spcPct val="120000"/>
              </a:lnSpc>
              <a:spcBef>
                <a:spcPts val="25"/>
              </a:spcBef>
            </a:pPr>
            <a:r>
              <a:rPr lang="zh-CN" altLang="en-US" sz="2400" b="1" dirty="0">
                <a:latin typeface="华文宋体" panose="02010600040101010101" pitchFamily="2" charset="-122"/>
                <a:ea typeface="华文宋体" panose="02010600040101010101" pitchFamily="2" charset="-122"/>
              </a:rPr>
              <a:t>       含义：</a:t>
            </a:r>
            <a:r>
              <a:rPr lang="zh-CN" altLang="en-US" sz="2400" dirty="0">
                <a:latin typeface="华文宋体" panose="02010600040101010101" pitchFamily="2" charset="-122"/>
                <a:ea typeface="华文宋体" panose="02010600040101010101" pitchFamily="2" charset="-122"/>
              </a:rPr>
              <a:t>贸易术语</a:t>
            </a:r>
            <a:r>
              <a:rPr lang="en-US" altLang="zh-CN" sz="2400" dirty="0">
                <a:latin typeface="华文宋体" panose="02010600040101010101" pitchFamily="2" charset="-122"/>
                <a:ea typeface="华文宋体" panose="02010600040101010101" pitchFamily="2" charset="-122"/>
              </a:rPr>
              <a:t>(Trade Terms)</a:t>
            </a:r>
            <a:r>
              <a:rPr lang="zh-CN" altLang="en-US" sz="2400" dirty="0">
                <a:latin typeface="华文宋体" panose="02010600040101010101" pitchFamily="2" charset="-122"/>
                <a:ea typeface="华文宋体" panose="02010600040101010101" pitchFamily="2" charset="-122"/>
              </a:rPr>
              <a:t>又称贸易条件、价格术语</a:t>
            </a:r>
            <a:r>
              <a:rPr lang="en-US" altLang="zh-CN" sz="2400" dirty="0">
                <a:latin typeface="华文宋体" panose="02010600040101010101" pitchFamily="2" charset="-122"/>
                <a:ea typeface="华文宋体" panose="02010600040101010101" pitchFamily="2" charset="-122"/>
              </a:rPr>
              <a:t>,</a:t>
            </a:r>
            <a:r>
              <a:rPr lang="zh-CN" altLang="en-US" sz="2400" dirty="0">
                <a:latin typeface="华文宋体" panose="02010600040101010101" pitchFamily="2" charset="-122"/>
                <a:ea typeface="华文宋体" panose="02010600040101010101" pitchFamily="2" charset="-122"/>
              </a:rPr>
              <a:t>它是指在长期国际</a:t>
            </a:r>
            <a:r>
              <a:rPr lang="zh-CN" altLang="en-US" sz="2400" dirty="0">
                <a:latin typeface="华文宋体" panose="02010600040101010101" pitchFamily="2" charset="-122"/>
                <a:ea typeface="华文宋体" panose="02010600040101010101" pitchFamily="2" charset="-122"/>
                <a:sym typeface="宋体" panose="02010600030101010101" pitchFamily="2" charset="-122"/>
              </a:rPr>
              <a:t>贸易实践中形成的，用来表示商品价格的构成以及将货物从卖方移交到买方的过程中有关责任、费用和风险划分的专门用语。</a:t>
            </a:r>
            <a:r>
              <a:rPr lang="zh-CN" altLang="en-US" sz="2400" dirty="0">
                <a:latin typeface="华文宋体" panose="02010600040101010101" pitchFamily="2" charset="-122"/>
                <a:ea typeface="华文宋体" panose="02010600040101010101" pitchFamily="2" charset="-122"/>
              </a:rPr>
              <a:t>       </a:t>
            </a:r>
            <a:r>
              <a:rPr lang="zh-CN" altLang="en-US" sz="2400" b="1" dirty="0">
                <a:latin typeface="华文宋体" panose="02010600040101010101" pitchFamily="2" charset="-122"/>
                <a:ea typeface="华文宋体" panose="02010600040101010101" pitchFamily="2" charset="-122"/>
              </a:rPr>
              <a:t>       </a:t>
            </a:r>
            <a:endParaRPr lang="zh-CN" altLang="en-US" sz="2400" b="1" dirty="0">
              <a:latin typeface="华文宋体" panose="02010600040101010101" pitchFamily="2" charset="-122"/>
              <a:ea typeface="华文宋体" panose="02010600040101010101" pitchFamily="2" charset="-122"/>
            </a:endParaRPr>
          </a:p>
          <a:p>
            <a:pPr>
              <a:lnSpc>
                <a:spcPct val="120000"/>
              </a:lnSpc>
              <a:spcBef>
                <a:spcPts val="25"/>
              </a:spcBef>
            </a:pPr>
            <a:r>
              <a:rPr lang="zh-CN" altLang="en-US" sz="2400" b="1" dirty="0">
                <a:latin typeface="华文宋体" panose="02010600040101010101" pitchFamily="2" charset="-122"/>
                <a:ea typeface="华文宋体" panose="02010600040101010101" pitchFamily="2" charset="-122"/>
              </a:rPr>
              <a:t>作用</a:t>
            </a:r>
            <a:endParaRPr lang="zh-CN" altLang="en-US" sz="2400" b="1" dirty="0">
              <a:latin typeface="华文宋体" panose="02010600040101010101" pitchFamily="2" charset="-122"/>
              <a:ea typeface="华文宋体" panose="02010600040101010101" pitchFamily="2" charset="-122"/>
            </a:endParaRPr>
          </a:p>
          <a:p>
            <a:pPr>
              <a:lnSpc>
                <a:spcPct val="120000"/>
              </a:lnSpc>
              <a:spcBef>
                <a:spcPts val="25"/>
              </a:spcBef>
            </a:pPr>
            <a:r>
              <a:rPr lang="zh-CN" altLang="en-US" sz="2400" b="1" dirty="0">
                <a:latin typeface="华文宋体" panose="02010600040101010101" pitchFamily="2" charset="-122"/>
                <a:ea typeface="华文宋体" panose="02010600040101010101" pitchFamily="2" charset="-122"/>
              </a:rPr>
              <a:t>        </a:t>
            </a:r>
            <a:r>
              <a:rPr lang="en-US" altLang="zh-CN" sz="2400" dirty="0">
                <a:latin typeface="华文宋体" panose="02010600040101010101" pitchFamily="2" charset="-122"/>
                <a:ea typeface="华文宋体" panose="02010600040101010101" pitchFamily="2" charset="-122"/>
              </a:rPr>
              <a:t>1.</a:t>
            </a:r>
            <a:r>
              <a:rPr lang="zh-CN" altLang="en-US" sz="2400" dirty="0">
                <a:latin typeface="华文宋体" panose="02010600040101010101" pitchFamily="2" charset="-122"/>
                <a:ea typeface="华文宋体" panose="02010600040101010101" pitchFamily="2" charset="-122"/>
              </a:rPr>
              <a:t>节省了交易磋商的时间和费用。</a:t>
            </a:r>
            <a:endParaRPr lang="zh-CN" altLang="en-US" sz="2400" dirty="0">
              <a:latin typeface="华文宋体" panose="02010600040101010101" pitchFamily="2" charset="-122"/>
              <a:ea typeface="华文宋体" panose="02010600040101010101" pitchFamily="2" charset="-122"/>
            </a:endParaRPr>
          </a:p>
          <a:p>
            <a:pPr>
              <a:lnSpc>
                <a:spcPct val="120000"/>
              </a:lnSpc>
              <a:spcBef>
                <a:spcPts val="25"/>
              </a:spcBef>
            </a:pPr>
            <a:r>
              <a:rPr lang="zh-CN" altLang="en-US" sz="2400" dirty="0">
                <a:latin typeface="华文宋体" panose="02010600040101010101" pitchFamily="2" charset="-122"/>
                <a:ea typeface="华文宋体" panose="02010600040101010101" pitchFamily="2" charset="-122"/>
              </a:rPr>
              <a:t>        </a:t>
            </a:r>
            <a:r>
              <a:rPr lang="en-US" altLang="zh-CN" sz="2400" dirty="0">
                <a:latin typeface="华文宋体" panose="02010600040101010101" pitchFamily="2" charset="-122"/>
                <a:ea typeface="华文宋体" panose="02010600040101010101" pitchFamily="2" charset="-122"/>
              </a:rPr>
              <a:t>2.</a:t>
            </a:r>
            <a:r>
              <a:rPr lang="zh-CN" altLang="en-US" sz="2400" dirty="0">
                <a:latin typeface="华文宋体" panose="02010600040101010101" pitchFamily="2" charset="-122"/>
                <a:ea typeface="华文宋体" panose="02010600040101010101" pitchFamily="2" charset="-122"/>
              </a:rPr>
              <a:t>简化了交易磋商和买卖合同的内容。</a:t>
            </a:r>
            <a:endParaRPr lang="zh-CN" altLang="en-US" sz="2400" dirty="0">
              <a:latin typeface="华文宋体" panose="02010600040101010101" pitchFamily="2" charset="-122"/>
              <a:ea typeface="华文宋体" panose="02010600040101010101" pitchFamily="2" charset="-122"/>
            </a:endParaRPr>
          </a:p>
          <a:p>
            <a:pPr>
              <a:lnSpc>
                <a:spcPct val="120000"/>
              </a:lnSpc>
              <a:spcBef>
                <a:spcPts val="25"/>
              </a:spcBef>
            </a:pPr>
            <a:r>
              <a:rPr lang="zh-CN" altLang="en-US" sz="2400" dirty="0">
                <a:latin typeface="华文宋体" panose="02010600040101010101" pitchFamily="2" charset="-122"/>
                <a:ea typeface="华文宋体" panose="02010600040101010101" pitchFamily="2" charset="-122"/>
              </a:rPr>
              <a:t>        </a:t>
            </a:r>
            <a:r>
              <a:rPr lang="en-US" altLang="zh-CN" sz="2400" dirty="0">
                <a:latin typeface="华文宋体" panose="02010600040101010101" pitchFamily="2" charset="-122"/>
                <a:ea typeface="华文宋体" panose="02010600040101010101" pitchFamily="2" charset="-122"/>
              </a:rPr>
              <a:t>3.</a:t>
            </a:r>
            <a:r>
              <a:rPr lang="zh-CN" altLang="en-US" sz="2400" dirty="0">
                <a:latin typeface="华文宋体" panose="02010600040101010101" pitchFamily="2" charset="-122"/>
                <a:ea typeface="华文宋体" panose="02010600040101010101" pitchFamily="2" charset="-122"/>
              </a:rPr>
              <a:t>有利于交易的达成和纠纷的解决。</a:t>
            </a:r>
            <a:endParaRPr lang="zh-CN" altLang="en-US" sz="2400" dirty="0">
              <a:latin typeface="华文宋体" panose="02010600040101010101" pitchFamily="2" charset="-122"/>
              <a:ea typeface="华文宋体" panose="02010600040101010101" pitchFamily="2" charset="-122"/>
            </a:endParaRPr>
          </a:p>
          <a:p>
            <a:pPr>
              <a:lnSpc>
                <a:spcPct val="80000"/>
              </a:lnSpc>
            </a:pPr>
            <a:r>
              <a:rPr lang="zh-CN" altLang="en-US" sz="2400" b="1" dirty="0">
                <a:latin typeface="华文宋体" panose="02010600040101010101" pitchFamily="2" charset="-122"/>
                <a:ea typeface="华文宋体" panose="02010600040101010101" pitchFamily="2" charset="-122"/>
              </a:rPr>
              <a:t> </a:t>
            </a:r>
            <a:endParaRPr lang="zh-CN" altLang="en-US" sz="2400" b="1" dirty="0">
              <a:latin typeface="华文宋体" panose="02010600040101010101" pitchFamily="2" charset="-122"/>
              <a:ea typeface="华文宋体" panose="02010600040101010101" pitchFamily="2" charset="-122"/>
            </a:endParaRPr>
          </a:p>
          <a:p>
            <a:endParaRPr lang="zh-CN" altLang="en-US" sz="2400" b="1" dirty="0">
              <a:latin typeface="华文宋体" panose="02010600040101010101" pitchFamily="2" charset="-122"/>
              <a:ea typeface="华文宋体" panose="02010600040101010101" pitchFamily="2" charset="-122"/>
            </a:endParaRPr>
          </a:p>
        </p:txBody>
      </p:sp>
      <p:sp>
        <p:nvSpPr>
          <p:cNvPr id="34819" name="云形标注 3"/>
          <p:cNvSpPr/>
          <p:nvPr/>
        </p:nvSpPr>
        <p:spPr>
          <a:xfrm>
            <a:off x="6551295" y="620395"/>
            <a:ext cx="2592388" cy="792163"/>
          </a:xfrm>
          <a:prstGeom prst="cloudCallout">
            <a:avLst>
              <a:gd name="adj1" fmla="val -20833"/>
              <a:gd name="adj2" fmla="val 62500"/>
            </a:avLst>
          </a:prstGeom>
          <a:solidFill>
            <a:schemeClr val="accent1"/>
          </a:solidFill>
          <a:ln w="9525" cap="flat" cmpd="sng">
            <a:solidFill>
              <a:schemeClr val="tx1"/>
            </a:solidFill>
            <a:prstDash val="solid"/>
            <a:round/>
            <a:headEnd type="none" w="med" len="med"/>
            <a:tailEnd type="none" w="med" len="med"/>
          </a:ln>
        </p:spPr>
        <p:txBody>
          <a:bodyPr wrap="none" lIns="91440" tIns="45720" rIns="91440" bIns="45720" anchor="t" anchorCtr="0"/>
          <a:p>
            <a:pPr>
              <a:buSzTx/>
            </a:pPr>
            <a:r>
              <a:rPr lang="en-US" altLang="zh-CN" sz="2800" b="1">
                <a:latin typeface="Tahoma" panose="020B0604030504040204" pitchFamily="34" charset="0"/>
                <a:ea typeface="宋体" panose="02010600030101010101" pitchFamily="2" charset="-122"/>
              </a:rPr>
              <a:t>    </a:t>
            </a:r>
            <a:r>
              <a:rPr lang="zh-CN" altLang="en-US" sz="2800" b="1">
                <a:latin typeface="Tahoma" panose="020B0604030504040204" pitchFamily="34" charset="0"/>
                <a:ea typeface="宋体" panose="02010600030101010101" pitchFamily="2" charset="-122"/>
              </a:rPr>
              <a:t>补充</a:t>
            </a:r>
            <a:endParaRPr lang="zh-CN" altLang="en-US" sz="2800" b="1">
              <a:latin typeface="Tahoma" panose="020B0604030504040204" pitchFamily="34" charset="0"/>
              <a:ea typeface="宋体" panose="0201060003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内容占位符 2"/>
          <p:cNvSpPr>
            <a:spLocks noGrp="1"/>
          </p:cNvSpPr>
          <p:nvPr>
            <p:ph idx="1"/>
          </p:nvPr>
        </p:nvSpPr>
        <p:spPr>
          <a:xfrm>
            <a:off x="685800" y="865188"/>
            <a:ext cx="7974013" cy="5064125"/>
          </a:xfrm>
          <a:ln/>
        </p:spPr>
        <p:txBody>
          <a:bodyPr anchor="t" anchorCtr="0"/>
          <a:p>
            <a:pPr>
              <a:lnSpc>
                <a:spcPct val="115000"/>
              </a:lnSpc>
              <a:spcBef>
                <a:spcPts val="25"/>
              </a:spcBef>
            </a:pPr>
            <a:r>
              <a:rPr lang="zh-CN" altLang="en-US" sz="2400" b="1" dirty="0">
                <a:latin typeface="华文宋体" panose="02010600040101010101" pitchFamily="2" charset="-122"/>
                <a:ea typeface="华文宋体" panose="02010600040101010101" pitchFamily="2" charset="-122"/>
              </a:rPr>
              <a:t>二、国际惯例的性质及其使用</a:t>
            </a:r>
            <a:endParaRPr lang="zh-CN" altLang="en-US" sz="2400" b="1" dirty="0">
              <a:latin typeface="华文宋体" panose="02010600040101010101" pitchFamily="2" charset="-122"/>
              <a:ea typeface="华文宋体" panose="02010600040101010101" pitchFamily="2" charset="-122"/>
            </a:endParaRPr>
          </a:p>
          <a:p>
            <a:pPr>
              <a:lnSpc>
                <a:spcPct val="115000"/>
              </a:lnSpc>
              <a:spcBef>
                <a:spcPts val="25"/>
              </a:spcBef>
            </a:pPr>
            <a:r>
              <a:rPr lang="zh-CN" altLang="en-US" sz="2400" dirty="0">
                <a:latin typeface="华文宋体" panose="02010600040101010101" pitchFamily="2" charset="-122"/>
                <a:ea typeface="华文宋体" panose="02010600040101010101" pitchFamily="2" charset="-122"/>
              </a:rPr>
              <a:t>        </a:t>
            </a:r>
            <a:r>
              <a:rPr lang="zh-CN" altLang="en-US" sz="2400" b="1" dirty="0">
                <a:latin typeface="华文宋体" panose="02010600040101010101" pitchFamily="2" charset="-122"/>
                <a:ea typeface="华文宋体" panose="02010600040101010101" pitchFamily="2" charset="-122"/>
              </a:rPr>
              <a:t>含义</a:t>
            </a:r>
            <a:r>
              <a:rPr lang="zh-CN" altLang="en-US" sz="2400" dirty="0">
                <a:latin typeface="华文宋体" panose="02010600040101010101" pitchFamily="2" charset="-122"/>
                <a:ea typeface="华文宋体" panose="02010600040101010101" pitchFamily="2" charset="-122"/>
              </a:rPr>
              <a:t>：是指在国际贸易实践中逐步形成的、具有较普遍指导意义的一些习惯做法或解释。</a:t>
            </a:r>
            <a:endParaRPr lang="zh-CN" altLang="en-US" sz="2400" dirty="0">
              <a:latin typeface="华文宋体" panose="02010600040101010101" pitchFamily="2" charset="-122"/>
              <a:ea typeface="华文宋体" panose="02010600040101010101" pitchFamily="2" charset="-122"/>
            </a:endParaRPr>
          </a:p>
          <a:p>
            <a:pPr>
              <a:lnSpc>
                <a:spcPct val="115000"/>
              </a:lnSpc>
              <a:spcBef>
                <a:spcPts val="25"/>
              </a:spcBef>
            </a:pPr>
            <a:r>
              <a:rPr lang="zh-CN" altLang="en-US" sz="2400" dirty="0">
                <a:latin typeface="华文宋体" panose="02010600040101010101" pitchFamily="2" charset="-122"/>
                <a:ea typeface="华文宋体" panose="02010600040101010101" pitchFamily="2" charset="-122"/>
              </a:rPr>
              <a:t>        </a:t>
            </a:r>
            <a:r>
              <a:rPr lang="zh-CN" altLang="en-US" sz="2400" b="1" dirty="0">
                <a:latin typeface="华文宋体" panose="02010600040101010101" pitchFamily="2" charset="-122"/>
                <a:ea typeface="华文宋体" panose="02010600040101010101" pitchFamily="2" charset="-122"/>
              </a:rPr>
              <a:t>范围：</a:t>
            </a:r>
            <a:endParaRPr lang="zh-CN" altLang="en-US" sz="2400" b="1" dirty="0">
              <a:latin typeface="华文宋体" panose="02010600040101010101" pitchFamily="2" charset="-122"/>
              <a:ea typeface="华文宋体" panose="02010600040101010101" pitchFamily="2" charset="-122"/>
            </a:endParaRPr>
          </a:p>
          <a:p>
            <a:pPr>
              <a:lnSpc>
                <a:spcPct val="115000"/>
              </a:lnSpc>
              <a:spcBef>
                <a:spcPts val="25"/>
              </a:spcBef>
              <a:buNone/>
            </a:pPr>
            <a:r>
              <a:rPr lang="zh-CN" altLang="en-US" sz="2400" dirty="0">
                <a:latin typeface="华文宋体" panose="02010600040101010101" pitchFamily="2" charset="-122"/>
                <a:ea typeface="华文宋体" panose="02010600040101010101" pitchFamily="2" charset="-122"/>
              </a:rPr>
              <a:t>          （</a:t>
            </a:r>
            <a:r>
              <a:rPr lang="en-US" altLang="zh-CN" sz="2400" dirty="0">
                <a:latin typeface="华文宋体" panose="02010600040101010101" pitchFamily="2" charset="-122"/>
                <a:ea typeface="华文宋体" panose="02010600040101010101" pitchFamily="2" charset="-122"/>
              </a:rPr>
              <a:t>1</a:t>
            </a:r>
            <a:r>
              <a:rPr lang="zh-CN" altLang="en-US" sz="2400" dirty="0">
                <a:latin typeface="华文宋体" panose="02010600040101010101" pitchFamily="2" charset="-122"/>
                <a:ea typeface="华文宋体" panose="02010600040101010101" pitchFamily="2" charset="-122"/>
              </a:rPr>
              <a:t>）国际上的一些组织、团体就国际贸易的某一方面，如贸易术语、支付方式等问题所作的解释或规定；</a:t>
            </a:r>
            <a:endParaRPr lang="zh-CN" altLang="en-US" sz="2400" dirty="0">
              <a:latin typeface="华文宋体" panose="02010600040101010101" pitchFamily="2" charset="-122"/>
              <a:ea typeface="华文宋体" panose="02010600040101010101" pitchFamily="2" charset="-122"/>
            </a:endParaRPr>
          </a:p>
          <a:p>
            <a:pPr>
              <a:lnSpc>
                <a:spcPct val="115000"/>
              </a:lnSpc>
              <a:spcBef>
                <a:spcPts val="25"/>
              </a:spcBef>
              <a:buNone/>
            </a:pPr>
            <a:r>
              <a:rPr lang="zh-CN" altLang="en-US" sz="2400" dirty="0">
                <a:latin typeface="华文宋体" panose="02010600040101010101" pitchFamily="2" charset="-122"/>
                <a:ea typeface="华文宋体" panose="02010600040101010101" pitchFamily="2" charset="-122"/>
              </a:rPr>
              <a:t>           （</a:t>
            </a:r>
            <a:r>
              <a:rPr lang="en-US" altLang="zh-CN" sz="2400" dirty="0">
                <a:latin typeface="华文宋体" panose="02010600040101010101" pitchFamily="2" charset="-122"/>
                <a:ea typeface="华文宋体" panose="02010600040101010101" pitchFamily="2" charset="-122"/>
              </a:rPr>
              <a:t>2</a:t>
            </a:r>
            <a:r>
              <a:rPr lang="zh-CN" altLang="en-US" sz="2400" dirty="0">
                <a:latin typeface="华文宋体" panose="02010600040101010101" pitchFamily="2" charset="-122"/>
                <a:ea typeface="华文宋体" panose="02010600040101010101" pitchFamily="2" charset="-122"/>
              </a:rPr>
              <a:t>）国际上一些主要港口的传统惯例；</a:t>
            </a:r>
            <a:endParaRPr lang="zh-CN" altLang="en-US" sz="2400" dirty="0">
              <a:latin typeface="华文宋体" panose="02010600040101010101" pitchFamily="2" charset="-122"/>
              <a:ea typeface="华文宋体" panose="02010600040101010101" pitchFamily="2" charset="-122"/>
            </a:endParaRPr>
          </a:p>
          <a:p>
            <a:pPr>
              <a:lnSpc>
                <a:spcPct val="115000"/>
              </a:lnSpc>
              <a:spcBef>
                <a:spcPts val="25"/>
              </a:spcBef>
              <a:buNone/>
            </a:pPr>
            <a:r>
              <a:rPr lang="zh-CN" altLang="en-US" sz="2400" dirty="0">
                <a:latin typeface="华文宋体" panose="02010600040101010101" pitchFamily="2" charset="-122"/>
                <a:ea typeface="华文宋体" panose="02010600040101010101" pitchFamily="2" charset="-122"/>
              </a:rPr>
              <a:t>           （</a:t>
            </a:r>
            <a:r>
              <a:rPr lang="en-US" altLang="zh-CN" sz="2400" dirty="0">
                <a:latin typeface="华文宋体" panose="02010600040101010101" pitchFamily="2" charset="-122"/>
                <a:ea typeface="华文宋体" panose="02010600040101010101" pitchFamily="2" charset="-122"/>
              </a:rPr>
              <a:t>3</a:t>
            </a:r>
            <a:r>
              <a:rPr lang="zh-CN" altLang="en-US" sz="2400" dirty="0">
                <a:latin typeface="华文宋体" panose="02010600040101010101" pitchFamily="2" charset="-122"/>
                <a:ea typeface="华文宋体" panose="02010600040101010101" pitchFamily="2" charset="-122"/>
              </a:rPr>
              <a:t>）不同行业的惯例；</a:t>
            </a:r>
            <a:endParaRPr lang="zh-CN" altLang="en-US" sz="2400" dirty="0">
              <a:latin typeface="华文宋体" panose="02010600040101010101" pitchFamily="2" charset="-122"/>
              <a:ea typeface="华文宋体" panose="02010600040101010101" pitchFamily="2" charset="-122"/>
            </a:endParaRPr>
          </a:p>
          <a:p>
            <a:pPr>
              <a:lnSpc>
                <a:spcPct val="115000"/>
              </a:lnSpc>
              <a:spcBef>
                <a:spcPts val="25"/>
              </a:spcBef>
              <a:buNone/>
            </a:pPr>
            <a:r>
              <a:rPr lang="zh-CN" altLang="en-US" sz="2400" dirty="0">
                <a:latin typeface="华文宋体" panose="02010600040101010101" pitchFamily="2" charset="-122"/>
                <a:ea typeface="华文宋体" panose="02010600040101010101" pitchFamily="2" charset="-122"/>
              </a:rPr>
              <a:t>           （</a:t>
            </a:r>
            <a:r>
              <a:rPr lang="en-US" altLang="zh-CN" sz="2400" dirty="0">
                <a:latin typeface="华文宋体" panose="02010600040101010101" pitchFamily="2" charset="-122"/>
                <a:ea typeface="华文宋体" panose="02010600040101010101" pitchFamily="2" charset="-122"/>
              </a:rPr>
              <a:t>4</a:t>
            </a:r>
            <a:r>
              <a:rPr lang="zh-CN" altLang="en-US" sz="2400" dirty="0">
                <a:latin typeface="华文宋体" panose="02010600040101010101" pitchFamily="2" charset="-122"/>
                <a:ea typeface="华文宋体" panose="02010600040101010101" pitchFamily="2" charset="-122"/>
              </a:rPr>
              <a:t>）各国司法机关或仲裁机构的典型案例或裁决，</a:t>
            </a:r>
            <a:r>
              <a:rPr lang="zh-CN" altLang="en-US" sz="2400" dirty="0">
                <a:latin typeface="华文宋体" panose="02010600040101010101" pitchFamily="2" charset="-122"/>
                <a:ea typeface="华文宋体" panose="02010600040101010101" pitchFamily="2" charset="-122"/>
                <a:sym typeface="宋体" panose="02010600030101010101" pitchFamily="2" charset="-122"/>
              </a:rPr>
              <a:t> 往往也被视为国际贸易</a:t>
            </a:r>
            <a:endParaRPr lang="zh-CN" altLang="en-US" sz="2400" dirty="0">
              <a:latin typeface="华文宋体" panose="02010600040101010101" pitchFamily="2" charset="-122"/>
              <a:ea typeface="华文宋体" panose="02010600040101010101" pitchFamily="2" charset="-122"/>
            </a:endParaRPr>
          </a:p>
          <a:p>
            <a:pPr>
              <a:lnSpc>
                <a:spcPct val="115000"/>
              </a:lnSpc>
              <a:spcBef>
                <a:spcPts val="25"/>
              </a:spcBef>
              <a:buNone/>
            </a:pPr>
            <a:r>
              <a:rPr lang="zh-CN" altLang="en-US" sz="2400" dirty="0">
                <a:latin typeface="华文宋体" panose="02010600040101010101" pitchFamily="2" charset="-122"/>
                <a:ea typeface="华文宋体" panose="02010600040101010101" pitchFamily="2" charset="-122"/>
              </a:rPr>
              <a:t>                               </a:t>
            </a:r>
            <a:r>
              <a:rPr lang="zh-CN" altLang="en-US" sz="2400" dirty="0">
                <a:solidFill>
                  <a:schemeClr val="bg1"/>
                </a:solidFill>
                <a:latin typeface="华文宋体" panose="02010600040101010101" pitchFamily="2" charset="-122"/>
                <a:ea typeface="华文宋体" panose="02010600040101010101" pitchFamily="2" charset="-122"/>
              </a:rPr>
              <a:t>惯例的组成</a:t>
            </a:r>
            <a:r>
              <a:rPr lang="zh-CN" altLang="en-US" dirty="0">
                <a:solidFill>
                  <a:schemeClr val="bg1"/>
                </a:solidFill>
                <a:latin typeface="华文宋体" panose="02010600040101010101" pitchFamily="2" charset="-122"/>
                <a:ea typeface="华文宋体" panose="02010600040101010101" pitchFamily="2" charset="-122"/>
              </a:rPr>
              <a:t>部分。</a:t>
            </a:r>
            <a:endParaRPr lang="zh-CN" altLang="en-US" dirty="0">
              <a:solidFill>
                <a:schemeClr val="bg1"/>
              </a:solidFill>
              <a:latin typeface="华文宋体" panose="02010600040101010101" pitchFamily="2" charset="-122"/>
              <a:ea typeface="华文宋体" panose="02010600040101010101" pitchFamily="2" charset="-122"/>
            </a:endParaRPr>
          </a:p>
          <a:p>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ln/>
        </p:spPr>
        <p:txBody>
          <a:bodyPr anchor="b" anchorCtr="0"/>
          <a:p>
            <a:r>
              <a:rPr lang="zh-CN" altLang="en-US" sz="2800" b="1" dirty="0">
                <a:solidFill>
                  <a:schemeClr val="tx1"/>
                </a:solidFill>
                <a:latin typeface="华文宋体" panose="02010600040101010101" pitchFamily="2" charset="-122"/>
                <a:ea typeface="华文宋体" panose="02010600040101010101" pitchFamily="2" charset="-122"/>
              </a:rPr>
              <a:t>三、关于贸易术语的国际贸易惯例</a:t>
            </a:r>
            <a:br>
              <a:rPr lang="zh-CN" altLang="en-US" sz="3200" b="1" dirty="0">
                <a:solidFill>
                  <a:schemeClr val="tx1"/>
                </a:solidFill>
                <a:latin typeface="华文宋体" panose="02010600040101010101" pitchFamily="2" charset="-122"/>
                <a:ea typeface="华文宋体" panose="02010600040101010101" pitchFamily="2" charset="-122"/>
              </a:rPr>
            </a:br>
            <a:endParaRPr lang="zh-CN" altLang="en-US" sz="3200" b="1" dirty="0">
              <a:solidFill>
                <a:schemeClr val="tx1"/>
              </a:solidFill>
              <a:latin typeface="华文宋体" panose="02010600040101010101" pitchFamily="2" charset="-122"/>
              <a:ea typeface="华文宋体" panose="02010600040101010101" pitchFamily="2" charset="-122"/>
            </a:endParaRPr>
          </a:p>
        </p:txBody>
      </p:sp>
      <p:graphicFrame>
        <p:nvGraphicFramePr>
          <p:cNvPr id="31748" name="内容占位符 31747"/>
          <p:cNvGraphicFramePr/>
          <p:nvPr>
            <p:ph sz="half" idx="2"/>
          </p:nvPr>
        </p:nvGraphicFramePr>
        <p:xfrm>
          <a:off x="201613" y="1412875"/>
          <a:ext cx="8769350" cy="4656138"/>
        </p:xfrm>
        <a:graphic>
          <a:graphicData uri="http://schemas.openxmlformats.org/drawingml/2006/table">
            <a:tbl>
              <a:tblPr/>
              <a:tblGrid>
                <a:gridCol w="3474085"/>
                <a:gridCol w="1497330"/>
                <a:gridCol w="1605915"/>
                <a:gridCol w="2192020"/>
              </a:tblGrid>
              <a:tr h="73215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zh-CN" altLang="en-US" sz="2000" b="1" dirty="0">
                          <a:solidFill>
                            <a:schemeClr val="tx1"/>
                          </a:solidFill>
                          <a:latin typeface="Arial" panose="020B0604020202020204" pitchFamily="34" charset="0"/>
                        </a:rPr>
                        <a:t>惯例名称</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zh-CN" altLang="en-US" sz="2000" b="1" dirty="0">
                          <a:solidFill>
                            <a:schemeClr val="tx1"/>
                          </a:solidFill>
                          <a:latin typeface="Arial" panose="020B0604020202020204" pitchFamily="34" charset="0"/>
                        </a:rPr>
                        <a:t>制定者</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zh-CN" altLang="en-US" sz="2000" b="1" dirty="0">
                          <a:solidFill>
                            <a:schemeClr val="tx1"/>
                          </a:solidFill>
                          <a:latin typeface="Arial" panose="020B0604020202020204" pitchFamily="34" charset="0"/>
                        </a:rPr>
                        <a:t>最早制定时间</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zh-CN" altLang="en-US" sz="2000" b="1" dirty="0">
                          <a:solidFill>
                            <a:schemeClr val="tx1"/>
                          </a:solidFill>
                          <a:latin typeface="Arial" panose="020B0604020202020204" pitchFamily="34" charset="0"/>
                        </a:rPr>
                        <a:t>贸易术语</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18681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en-US" altLang="zh-CN" sz="2000" b="1" dirty="0">
                          <a:solidFill>
                            <a:schemeClr val="tx1"/>
                          </a:solidFill>
                          <a:latin typeface="Arial" panose="020B0604020202020204" pitchFamily="34" charset="0"/>
                        </a:rPr>
                        <a:t>《1932</a:t>
                      </a:r>
                      <a:r>
                        <a:rPr lang="zh-CN" altLang="en-US" sz="2000" b="1" dirty="0">
                          <a:solidFill>
                            <a:schemeClr val="tx1"/>
                          </a:solidFill>
                          <a:latin typeface="Arial" panose="020B0604020202020204" pitchFamily="34" charset="0"/>
                        </a:rPr>
                        <a:t>年华沙</a:t>
                      </a:r>
                      <a:r>
                        <a:rPr lang="en-US" altLang="zh-CN" sz="2000" b="1" dirty="0">
                          <a:solidFill>
                            <a:schemeClr val="tx1"/>
                          </a:solidFill>
                          <a:latin typeface="Arial" panose="020B0604020202020204" pitchFamily="34" charset="0"/>
                        </a:rPr>
                        <a:t>—</a:t>
                      </a:r>
                      <a:r>
                        <a:rPr lang="zh-CN" altLang="en-US" sz="2000" b="1" dirty="0">
                          <a:solidFill>
                            <a:schemeClr val="tx1"/>
                          </a:solidFill>
                          <a:latin typeface="Arial" panose="020B0604020202020204" pitchFamily="34" charset="0"/>
                        </a:rPr>
                        <a:t>牛津规则</a:t>
                      </a:r>
                      <a:r>
                        <a:rPr lang="en-US" altLang="zh-CN" sz="2000" b="1" dirty="0">
                          <a:solidFill>
                            <a:schemeClr val="tx1"/>
                          </a:solidFill>
                          <a:latin typeface="Arial" panose="020B0604020202020204" pitchFamily="34" charset="0"/>
                        </a:rPr>
                        <a:t>》</a:t>
                      </a:r>
                      <a:r>
                        <a:rPr lang="zh-CN" altLang="en-US" sz="2000" b="1" dirty="0">
                          <a:solidFill>
                            <a:schemeClr val="tx1"/>
                          </a:solidFill>
                          <a:latin typeface="Arial" panose="020B0604020202020204" pitchFamily="34" charset="0"/>
                        </a:rPr>
                        <a:t>（</a:t>
                      </a:r>
                      <a:r>
                        <a:rPr lang="en-US" altLang="zh-CN" sz="2000" b="1" dirty="0">
                          <a:solidFill>
                            <a:schemeClr val="tx1"/>
                          </a:solidFill>
                          <a:latin typeface="Arial" panose="020B0604020202020204" pitchFamily="34" charset="0"/>
                        </a:rPr>
                        <a:t>Warsaw-Oxford Rules 1932</a:t>
                      </a:r>
                      <a:r>
                        <a:rPr lang="zh-CN" altLang="en-US" sz="2000" b="1" dirty="0">
                          <a:solidFill>
                            <a:schemeClr val="tx1"/>
                          </a:solidFill>
                          <a:latin typeface="Arial" panose="020B0604020202020204" pitchFamily="34" charset="0"/>
                        </a:rPr>
                        <a:t>）</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zh-CN" altLang="en-US" sz="2000" b="1" dirty="0">
                          <a:solidFill>
                            <a:schemeClr val="tx1"/>
                          </a:solidFill>
                          <a:latin typeface="Arial" panose="020B0604020202020204" pitchFamily="34" charset="0"/>
                        </a:rPr>
                        <a:t>国际法协会</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en-US" altLang="zh-CN" sz="2000" b="1" dirty="0">
                          <a:solidFill>
                            <a:schemeClr val="tx1"/>
                          </a:solidFill>
                          <a:latin typeface="Arial" panose="020B0604020202020204" pitchFamily="34" charset="0"/>
                        </a:rPr>
                        <a:t>1928</a:t>
                      </a:r>
                      <a:r>
                        <a:rPr lang="zh-CN" altLang="en-US" sz="2000" b="1" dirty="0">
                          <a:solidFill>
                            <a:schemeClr val="tx1"/>
                          </a:solidFill>
                          <a:latin typeface="Arial" panose="020B0604020202020204" pitchFamily="34" charset="0"/>
                        </a:rPr>
                        <a:t>年</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en-US" altLang="zh-CN" sz="2000" b="1" dirty="0">
                          <a:solidFill>
                            <a:schemeClr val="tx1"/>
                          </a:solidFill>
                          <a:latin typeface="Arial" panose="020B0604020202020204" pitchFamily="34" charset="0"/>
                        </a:rPr>
                        <a:t>CIF</a:t>
                      </a:r>
                      <a:endParaRPr lang="en-US" altLang="zh-CN"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3454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en-US" altLang="zh-CN" sz="2000" b="1" dirty="0">
                          <a:solidFill>
                            <a:schemeClr val="tx1"/>
                          </a:solidFill>
                          <a:latin typeface="Arial" panose="020B0604020202020204" pitchFamily="34" charset="0"/>
                        </a:rPr>
                        <a:t>《1941</a:t>
                      </a:r>
                      <a:r>
                        <a:rPr lang="zh-CN" altLang="en-US" sz="2000" b="1" dirty="0">
                          <a:solidFill>
                            <a:schemeClr val="tx1"/>
                          </a:solidFill>
                          <a:latin typeface="Arial" panose="020B0604020202020204" pitchFamily="34" charset="0"/>
                        </a:rPr>
                        <a:t>年美国对外贸易定义修正本</a:t>
                      </a:r>
                      <a:r>
                        <a:rPr lang="en-US" altLang="zh-CN" sz="2000" b="1" dirty="0">
                          <a:solidFill>
                            <a:schemeClr val="tx1"/>
                          </a:solidFill>
                          <a:latin typeface="Arial" panose="020B0604020202020204" pitchFamily="34" charset="0"/>
                        </a:rPr>
                        <a:t>》</a:t>
                      </a:r>
                      <a:r>
                        <a:rPr lang="zh-CN" altLang="en-US" sz="2000" b="1" dirty="0">
                          <a:solidFill>
                            <a:schemeClr val="tx1"/>
                          </a:solidFill>
                          <a:latin typeface="Arial" panose="020B0604020202020204" pitchFamily="34" charset="0"/>
                        </a:rPr>
                        <a:t>（</a:t>
                      </a:r>
                      <a:r>
                        <a:rPr lang="en-US" altLang="zh-CN" sz="2000" b="1" dirty="0">
                          <a:solidFill>
                            <a:schemeClr val="tx1"/>
                          </a:solidFill>
                          <a:latin typeface="Arial" panose="020B0604020202020204" pitchFamily="34" charset="0"/>
                        </a:rPr>
                        <a:t>Revised American Foreign Trade Definitions1941</a:t>
                      </a:r>
                      <a:r>
                        <a:rPr lang="zh-CN" altLang="en-US" sz="2000" b="1" dirty="0">
                          <a:solidFill>
                            <a:schemeClr val="tx1"/>
                          </a:solidFill>
                          <a:latin typeface="Arial" panose="020B0604020202020204" pitchFamily="34" charset="0"/>
                        </a:rPr>
                        <a:t>）</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zh-CN" altLang="en-US" sz="2000" b="1" dirty="0">
                          <a:solidFill>
                            <a:schemeClr val="tx1"/>
                          </a:solidFill>
                          <a:latin typeface="Arial" panose="020B0604020202020204" pitchFamily="34" charset="0"/>
                        </a:rPr>
                        <a:t>美国九大商业团体</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en-US" altLang="zh-CN" sz="2000" b="1" dirty="0">
                          <a:solidFill>
                            <a:schemeClr val="tx1"/>
                          </a:solidFill>
                          <a:latin typeface="Arial" panose="020B0604020202020204" pitchFamily="34" charset="0"/>
                        </a:rPr>
                        <a:t>1919</a:t>
                      </a:r>
                      <a:r>
                        <a:rPr lang="zh-CN" altLang="en-US" sz="2000" b="1" dirty="0">
                          <a:solidFill>
                            <a:schemeClr val="tx1"/>
                          </a:solidFill>
                          <a:latin typeface="Arial" panose="020B0604020202020204" pitchFamily="34" charset="0"/>
                        </a:rPr>
                        <a:t>年</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en-US" altLang="zh-CN" sz="2000" b="1" dirty="0">
                          <a:solidFill>
                            <a:schemeClr val="tx1"/>
                          </a:solidFill>
                          <a:latin typeface="Arial" panose="020B0604020202020204" pitchFamily="34" charset="0"/>
                        </a:rPr>
                        <a:t>Ex </a:t>
                      </a:r>
                      <a:r>
                        <a:rPr lang="zh-CN" altLang="en-US" sz="2000" b="1" dirty="0">
                          <a:solidFill>
                            <a:schemeClr val="tx1"/>
                          </a:solidFill>
                          <a:latin typeface="Arial" panose="020B0604020202020204" pitchFamily="34" charset="0"/>
                        </a:rPr>
                        <a:t>（</a:t>
                      </a:r>
                      <a:r>
                        <a:rPr lang="en-US" altLang="zh-CN" sz="2000" b="1" dirty="0">
                          <a:solidFill>
                            <a:schemeClr val="tx1"/>
                          </a:solidFill>
                          <a:latin typeface="Arial" panose="020B0604020202020204" pitchFamily="34" charset="0"/>
                        </a:rPr>
                        <a:t>Point of Origin</a:t>
                      </a:r>
                      <a:r>
                        <a:rPr lang="zh-CN" altLang="en-US" sz="2000" b="1" dirty="0">
                          <a:solidFill>
                            <a:schemeClr val="tx1"/>
                          </a:solidFill>
                          <a:latin typeface="Arial" panose="020B0604020202020204" pitchFamily="34" charset="0"/>
                        </a:rPr>
                        <a:t>）</a:t>
                      </a:r>
                      <a:r>
                        <a:rPr lang="en-US" altLang="zh-CN" sz="2000" b="1" dirty="0">
                          <a:solidFill>
                            <a:schemeClr val="tx1"/>
                          </a:solidFill>
                          <a:latin typeface="Arial" panose="020B0604020202020204" pitchFamily="34" charset="0"/>
                        </a:rPr>
                        <a:t>,</a:t>
                      </a:r>
                      <a:endParaRPr lang="en-US" altLang="zh-CN" sz="2000" b="1" dirty="0">
                        <a:solidFill>
                          <a:schemeClr val="tx1"/>
                        </a:solidFill>
                        <a:latin typeface="Arial" panose="020B0604020202020204" pitchFamily="34" charset="0"/>
                        <a:cs typeface="Times New Roman" panose="02020603050405020304" pitchFamily="18" charset="0"/>
                      </a:endParaRPr>
                    </a:p>
                    <a:p>
                      <a:pPr marL="342900" lvl="0" indent="-342900" eaLnBrk="0" hangingPunct="0">
                        <a:buNone/>
                      </a:pPr>
                      <a:r>
                        <a:rPr lang="en-US" altLang="zh-CN" sz="2000" b="1" dirty="0">
                          <a:solidFill>
                            <a:schemeClr val="tx1"/>
                          </a:solidFill>
                          <a:latin typeface="Arial" panose="020B0604020202020204" pitchFamily="34" charset="0"/>
                        </a:rPr>
                        <a:t>FOB, FAS, C&amp;F, CIF, Ex Dock</a:t>
                      </a:r>
                      <a:endParaRPr lang="en-US" altLang="zh-CN"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0231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en-US" altLang="zh-CN" sz="2000" b="1" dirty="0">
                          <a:solidFill>
                            <a:schemeClr val="tx1"/>
                          </a:solidFill>
                          <a:latin typeface="Arial" panose="020B0604020202020204" pitchFamily="34" charset="0"/>
                        </a:rPr>
                        <a:t>《</a:t>
                      </a:r>
                      <a:r>
                        <a:rPr lang="zh-CN" altLang="en-US" sz="2000" b="1" dirty="0">
                          <a:solidFill>
                            <a:schemeClr val="tx1"/>
                          </a:solidFill>
                          <a:latin typeface="Arial" panose="020B0604020202020204" pitchFamily="34" charset="0"/>
                        </a:rPr>
                        <a:t>国际贸易术语解释通则</a:t>
                      </a:r>
                      <a:r>
                        <a:rPr lang="en-US" altLang="zh-CN" sz="2000" b="1" dirty="0">
                          <a:solidFill>
                            <a:schemeClr val="tx1"/>
                          </a:solidFill>
                          <a:latin typeface="Arial" panose="020B0604020202020204" pitchFamily="34" charset="0"/>
                        </a:rPr>
                        <a:t>》</a:t>
                      </a:r>
                      <a:r>
                        <a:rPr lang="zh-CN" altLang="en-US" sz="2000" b="1" dirty="0">
                          <a:solidFill>
                            <a:schemeClr val="tx1"/>
                          </a:solidFill>
                          <a:latin typeface="Arial" panose="020B0604020202020204" pitchFamily="34" charset="0"/>
                        </a:rPr>
                        <a:t>（</a:t>
                      </a:r>
                      <a:r>
                        <a:rPr lang="en-US" altLang="zh-CN" sz="2000" b="1" dirty="0">
                          <a:solidFill>
                            <a:schemeClr val="tx1"/>
                          </a:solidFill>
                          <a:latin typeface="Arial" panose="020B0604020202020204" pitchFamily="34" charset="0"/>
                        </a:rPr>
                        <a:t>2000</a:t>
                      </a:r>
                      <a:r>
                        <a:rPr lang="zh-CN" altLang="en-US" sz="2000" b="1" dirty="0">
                          <a:solidFill>
                            <a:schemeClr val="tx1"/>
                          </a:solidFill>
                          <a:latin typeface="Arial" panose="020B0604020202020204" pitchFamily="34" charset="0"/>
                        </a:rPr>
                        <a:t>或</a:t>
                      </a:r>
                      <a:r>
                        <a:rPr lang="en-US" altLang="zh-CN" sz="2000" b="1" dirty="0">
                          <a:solidFill>
                            <a:schemeClr val="tx1"/>
                          </a:solidFill>
                          <a:latin typeface="Arial" panose="020B0604020202020204" pitchFamily="34" charset="0"/>
                        </a:rPr>
                        <a:t>2010</a:t>
                      </a:r>
                      <a:r>
                        <a:rPr lang="zh-CN" altLang="en-US" sz="2000" b="1" dirty="0">
                          <a:solidFill>
                            <a:schemeClr val="tx1"/>
                          </a:solidFill>
                          <a:latin typeface="Arial" panose="020B0604020202020204" pitchFamily="34" charset="0"/>
                        </a:rPr>
                        <a:t>）</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zh-CN" altLang="en-US" sz="2000" b="1" dirty="0">
                          <a:solidFill>
                            <a:schemeClr val="tx1"/>
                          </a:solidFill>
                          <a:latin typeface="Arial" panose="020B0604020202020204" pitchFamily="34" charset="0"/>
                        </a:rPr>
                        <a:t>国际商会</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en-US" altLang="zh-CN" sz="2000" b="1" dirty="0">
                          <a:solidFill>
                            <a:schemeClr val="tx1"/>
                          </a:solidFill>
                          <a:latin typeface="Arial" panose="020B0604020202020204" pitchFamily="34" charset="0"/>
                        </a:rPr>
                        <a:t>1936</a:t>
                      </a:r>
                      <a:r>
                        <a:rPr lang="zh-CN" altLang="en-US" sz="2000" b="1" dirty="0">
                          <a:solidFill>
                            <a:schemeClr val="tx1"/>
                          </a:solidFill>
                          <a:latin typeface="Arial" panose="020B0604020202020204" pitchFamily="34" charset="0"/>
                        </a:rPr>
                        <a:t>年</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Clr>
                          <a:schemeClr val="bg1"/>
                        </a:buClr>
                        <a:buNone/>
                      </a:pPr>
                      <a:r>
                        <a:rPr lang="en-US" altLang="zh-CN" sz="2000" b="1" dirty="0">
                          <a:solidFill>
                            <a:schemeClr val="tx1"/>
                          </a:solidFill>
                          <a:latin typeface="Arial" panose="020B0604020202020204" pitchFamily="34" charset="0"/>
                        </a:rPr>
                        <a:t>E</a:t>
                      </a:r>
                      <a:r>
                        <a:rPr lang="zh-CN" altLang="en-US" sz="2000" b="1" dirty="0">
                          <a:solidFill>
                            <a:schemeClr val="tx1"/>
                          </a:solidFill>
                          <a:latin typeface="Arial" panose="020B0604020202020204" pitchFamily="34" charset="0"/>
                        </a:rPr>
                        <a:t>、</a:t>
                      </a:r>
                      <a:r>
                        <a:rPr lang="en-US" altLang="zh-CN" sz="2000" b="1" dirty="0">
                          <a:solidFill>
                            <a:schemeClr val="tx1"/>
                          </a:solidFill>
                          <a:latin typeface="Arial" panose="020B0604020202020204" pitchFamily="34" charset="0"/>
                        </a:rPr>
                        <a:t>F</a:t>
                      </a:r>
                      <a:r>
                        <a:rPr lang="zh-CN" altLang="en-US" sz="2000" b="1" dirty="0">
                          <a:solidFill>
                            <a:schemeClr val="tx1"/>
                          </a:solidFill>
                          <a:latin typeface="Arial" panose="020B0604020202020204" pitchFamily="34" charset="0"/>
                        </a:rPr>
                        <a:t>、</a:t>
                      </a:r>
                      <a:r>
                        <a:rPr lang="en-US" altLang="zh-CN" sz="2000" b="1" dirty="0">
                          <a:solidFill>
                            <a:schemeClr val="tx1"/>
                          </a:solidFill>
                          <a:latin typeface="Arial" panose="020B0604020202020204" pitchFamily="34" charset="0"/>
                        </a:rPr>
                        <a:t>C</a:t>
                      </a:r>
                      <a:r>
                        <a:rPr lang="zh-CN" altLang="en-US" sz="2000" b="1" dirty="0">
                          <a:solidFill>
                            <a:schemeClr val="tx1"/>
                          </a:solidFill>
                          <a:latin typeface="Arial" panose="020B0604020202020204" pitchFamily="34" charset="0"/>
                        </a:rPr>
                        <a:t>、</a:t>
                      </a:r>
                      <a:r>
                        <a:rPr lang="en-US" altLang="zh-CN" sz="2000" b="1" dirty="0">
                          <a:solidFill>
                            <a:schemeClr val="tx1"/>
                          </a:solidFill>
                          <a:latin typeface="Arial" panose="020B0604020202020204" pitchFamily="34" charset="0"/>
                        </a:rPr>
                        <a:t>D</a:t>
                      </a:r>
                      <a:r>
                        <a:rPr lang="zh-CN" altLang="en-US" sz="2000" b="1" dirty="0">
                          <a:solidFill>
                            <a:schemeClr val="tx1"/>
                          </a:solidFill>
                          <a:latin typeface="Arial" panose="020B0604020202020204" pitchFamily="34" charset="0"/>
                        </a:rPr>
                        <a:t>四组</a:t>
                      </a:r>
                      <a:endParaRPr lang="zh-CN" altLang="en-US" sz="2000" b="1" dirty="0">
                        <a:solidFill>
                          <a:schemeClr val="tx1"/>
                        </a:solidFill>
                        <a:latin typeface="Arial" panose="020B0604020202020204" pitchFamily="34" charset="0"/>
                      </a:endParaRPr>
                    </a:p>
                  </a:txBody>
                  <a:tcPr marL="92075" marR="92075" marT="46038" marB="46038">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标题 1"/>
          <p:cNvSpPr>
            <a:spLocks noGrp="1"/>
          </p:cNvSpPr>
          <p:nvPr>
            <p:ph type="title"/>
          </p:nvPr>
        </p:nvSpPr>
        <p:spPr>
          <a:ln/>
        </p:spPr>
        <p:txBody>
          <a:bodyPr anchor="b" anchorCtr="0"/>
          <a:p>
            <a:endParaRPr lang="zh-CN" altLang="en-US"/>
          </a:p>
        </p:txBody>
      </p:sp>
      <p:graphicFrame>
        <p:nvGraphicFramePr>
          <p:cNvPr id="32772" name="表格占位符 32771"/>
          <p:cNvGraphicFramePr/>
          <p:nvPr>
            <p:ph type="tbl" idx="1"/>
          </p:nvPr>
        </p:nvGraphicFramePr>
        <p:xfrm>
          <a:off x="381000" y="228600"/>
          <a:ext cx="8531225" cy="6445250"/>
        </p:xfrm>
        <a:graphic>
          <a:graphicData uri="http://schemas.openxmlformats.org/drawingml/2006/table">
            <a:tbl>
              <a:tblPr/>
              <a:tblGrid>
                <a:gridCol w="1242695"/>
                <a:gridCol w="2149475"/>
                <a:gridCol w="744855"/>
                <a:gridCol w="2550795"/>
                <a:gridCol w="1843405"/>
              </a:tblGrid>
              <a:tr h="5921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zh-CN" altLang="en-US" b="1" dirty="0">
                          <a:solidFill>
                            <a:schemeClr val="tx1"/>
                          </a:solidFill>
                          <a:latin typeface="宋体" panose="02010600030101010101" pitchFamily="2" charset="-122"/>
                          <a:cs typeface="Times New Roman" panose="02020603050405020304" pitchFamily="18" charset="0"/>
                        </a:rPr>
                        <a:t>合同性质</a:t>
                      </a:r>
                      <a:endParaRPr lang="zh-CN" altLang="en-US" b="1" dirty="0">
                        <a:solidFill>
                          <a:schemeClr val="tx1"/>
                        </a:solidFill>
                        <a:latin typeface="宋体" panose="02010600030101010101" pitchFamily="2" charset="-122"/>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zh-CN" altLang="en-US" b="1" dirty="0">
                          <a:solidFill>
                            <a:schemeClr val="tx1"/>
                          </a:solidFill>
                          <a:latin typeface="宋体" panose="02010600030101010101" pitchFamily="2" charset="-122"/>
                          <a:cs typeface="Times New Roman" panose="02020603050405020304" pitchFamily="18" charset="0"/>
                        </a:rPr>
                        <a:t>组别</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zh-CN" altLang="en-US" b="1" dirty="0">
                          <a:solidFill>
                            <a:schemeClr val="tx1"/>
                          </a:solidFill>
                          <a:latin typeface="宋体" panose="02010600030101010101" pitchFamily="2" charset="-122"/>
                          <a:cs typeface="Times New Roman" panose="02020603050405020304" pitchFamily="18" charset="0"/>
                        </a:rPr>
                        <a:t>缩写</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b="1" dirty="0">
                          <a:solidFill>
                            <a:schemeClr val="tx1"/>
                          </a:solidFill>
                          <a:latin typeface="宋体" panose="02010600030101010101" pitchFamily="2" charset="-122"/>
                          <a:cs typeface="Times New Roman" panose="02020603050405020304" pitchFamily="18" charset="0"/>
                        </a:rPr>
                        <a:t>术语英文名称</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zh-CN" altLang="en-US" b="1" dirty="0">
                          <a:solidFill>
                            <a:schemeClr val="tx1"/>
                          </a:solidFill>
                          <a:latin typeface="宋体" panose="02010600030101010101" pitchFamily="2" charset="-122"/>
                          <a:cs typeface="Times New Roman" panose="02020603050405020304" pitchFamily="18" charset="0"/>
                        </a:rPr>
                        <a:t>术语中文名称</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zh-CN" altLang="en-US" b="1" dirty="0">
                          <a:solidFill>
                            <a:schemeClr val="tx1"/>
                          </a:solidFill>
                          <a:latin typeface="宋体" panose="02010600030101010101" pitchFamily="2" charset="-122"/>
                          <a:cs typeface="Times New Roman" panose="02020603050405020304" pitchFamily="18" charset="0"/>
                        </a:rPr>
                        <a:t>启运合同</a:t>
                      </a:r>
                      <a:endParaRPr lang="zh-CN" altLang="en-US" b="1" dirty="0">
                        <a:solidFill>
                          <a:schemeClr val="tx1"/>
                        </a:solidFill>
                        <a:latin typeface="宋体" panose="02010600030101010101" pitchFamily="2" charset="-122"/>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en-US" altLang="zh-CN" b="1" dirty="0">
                          <a:solidFill>
                            <a:schemeClr val="tx1"/>
                          </a:solidFill>
                          <a:latin typeface="宋体" panose="02010600030101010101" pitchFamily="2" charset="-122"/>
                          <a:cs typeface="Times New Roman" panose="02020603050405020304" pitchFamily="18" charset="0"/>
                        </a:rPr>
                        <a:t>E</a:t>
                      </a:r>
                      <a:r>
                        <a:rPr lang="zh-CN" altLang="en-US" b="1" dirty="0">
                          <a:solidFill>
                            <a:schemeClr val="tx1"/>
                          </a:solidFill>
                          <a:latin typeface="宋体" panose="02010600030101010101" pitchFamily="2" charset="-122"/>
                          <a:cs typeface="Times New Roman" panose="02020603050405020304" pitchFamily="18" charset="0"/>
                        </a:rPr>
                        <a:t>组（发货）</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en-US" altLang="zh-CN" b="1" dirty="0">
                          <a:solidFill>
                            <a:schemeClr val="tx1"/>
                          </a:solidFill>
                          <a:latin typeface="宋体" panose="02010600030101010101" pitchFamily="2" charset="-122"/>
                          <a:cs typeface="Times New Roman" panose="02020603050405020304" pitchFamily="18" charset="0"/>
                        </a:rPr>
                        <a:t>EXW</a:t>
                      </a:r>
                      <a:endParaRPr lang="en-US" altLang="zh-CN"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b="1" dirty="0">
                          <a:solidFill>
                            <a:schemeClr val="tx1"/>
                          </a:solidFill>
                          <a:latin typeface="宋体" panose="02010600030101010101" pitchFamily="2" charset="-122"/>
                          <a:cs typeface="Times New Roman" panose="02020603050405020304" pitchFamily="18" charset="0"/>
                        </a:rPr>
                        <a:t>EX Works</a:t>
                      </a:r>
                      <a:endParaRPr lang="en-US" altLang="zh-CN"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zh-CN" altLang="en-US" b="1" dirty="0">
                          <a:solidFill>
                            <a:schemeClr val="tx1"/>
                          </a:solidFill>
                          <a:latin typeface="宋体" panose="02010600030101010101" pitchFamily="2" charset="-122"/>
                          <a:cs typeface="Times New Roman" panose="02020603050405020304" pitchFamily="18" charset="0"/>
                        </a:rPr>
                        <a:t>工厂交货</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38312">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endParaRPr lang="en-US" altLang="zh-CN" b="1" dirty="0">
                        <a:solidFill>
                          <a:schemeClr val="tx1"/>
                        </a:solidFill>
                        <a:latin typeface="宋体" panose="02010600030101010101" pitchFamily="2" charset="-122"/>
                        <a:cs typeface="Times New Roman" panose="02020603050405020304" pitchFamily="18" charset="0"/>
                      </a:endParaRPr>
                    </a:p>
                    <a:p>
                      <a:pPr marL="342900" lvl="0" indent="-342900" algn="ctr" eaLnBrk="1" hangingPunct="1">
                        <a:buNone/>
                      </a:pPr>
                      <a:endParaRPr lang="en-US" altLang="zh-CN" b="1" dirty="0">
                        <a:solidFill>
                          <a:schemeClr val="tx1"/>
                        </a:solidFill>
                        <a:latin typeface="宋体" panose="02010600030101010101" pitchFamily="2" charset="-122"/>
                        <a:cs typeface="Times New Roman" panose="02020603050405020304" pitchFamily="18" charset="0"/>
                      </a:endParaRPr>
                    </a:p>
                    <a:p>
                      <a:pPr marL="342900" lvl="0" indent="-342900" algn="ctr" eaLnBrk="1" hangingPunct="1">
                        <a:buNone/>
                      </a:pPr>
                      <a:endParaRPr lang="en-US" altLang="zh-CN" b="1" dirty="0">
                        <a:solidFill>
                          <a:schemeClr val="tx1"/>
                        </a:solidFill>
                        <a:latin typeface="宋体" panose="02010600030101010101" pitchFamily="2" charset="-122"/>
                        <a:cs typeface="Times New Roman" panose="02020603050405020304" pitchFamily="18" charset="0"/>
                      </a:endParaRPr>
                    </a:p>
                    <a:p>
                      <a:pPr marL="342900" lvl="0" indent="-342900" algn="ctr" eaLnBrk="1" hangingPunct="1">
                        <a:buNone/>
                      </a:pPr>
                      <a:endParaRPr lang="en-US" altLang="zh-CN" b="1" dirty="0">
                        <a:solidFill>
                          <a:schemeClr val="tx1"/>
                        </a:solidFill>
                        <a:latin typeface="宋体" panose="02010600030101010101" pitchFamily="2" charset="-122"/>
                        <a:cs typeface="Times New Roman" panose="02020603050405020304" pitchFamily="18" charset="0"/>
                      </a:endParaRPr>
                    </a:p>
                    <a:p>
                      <a:pPr marL="342900" lvl="0" indent="-342900" algn="ctr" eaLnBrk="1" hangingPunct="1">
                        <a:buNone/>
                      </a:pPr>
                      <a:endParaRPr lang="en-US" altLang="zh-CN" b="1" dirty="0">
                        <a:solidFill>
                          <a:schemeClr val="tx1"/>
                        </a:solidFill>
                        <a:latin typeface="宋体" panose="02010600030101010101" pitchFamily="2" charset="-122"/>
                        <a:cs typeface="Times New Roman" panose="02020603050405020304" pitchFamily="18" charset="0"/>
                      </a:endParaRPr>
                    </a:p>
                    <a:p>
                      <a:pPr marL="342900" lvl="0" indent="-342900" algn="ctr" eaLnBrk="1" hangingPunct="1">
                        <a:buNone/>
                      </a:pPr>
                      <a:endParaRPr lang="en-US" altLang="zh-CN" b="1" dirty="0">
                        <a:solidFill>
                          <a:schemeClr val="tx1"/>
                        </a:solidFill>
                        <a:latin typeface="宋体" panose="02010600030101010101" pitchFamily="2" charset="-122"/>
                        <a:cs typeface="Times New Roman" panose="02020603050405020304" pitchFamily="18" charset="0"/>
                      </a:endParaRPr>
                    </a:p>
                    <a:p>
                      <a:pPr marL="342900" lvl="0" indent="-342900" algn="ctr" eaLnBrk="1" hangingPunct="1">
                        <a:buNone/>
                      </a:pPr>
                      <a:r>
                        <a:rPr lang="zh-CN" altLang="en-US" b="1" dirty="0">
                          <a:solidFill>
                            <a:schemeClr val="tx1"/>
                          </a:solidFill>
                          <a:latin typeface="宋体" panose="02010600030101010101" pitchFamily="2" charset="-122"/>
                          <a:cs typeface="Times New Roman" panose="02020603050405020304" pitchFamily="18" charset="0"/>
                        </a:rPr>
                        <a:t>装运合同</a:t>
                      </a:r>
                      <a:endParaRPr lang="zh-CN" altLang="en-US" b="1" dirty="0">
                        <a:solidFill>
                          <a:schemeClr val="tx1"/>
                        </a:solidFill>
                        <a:latin typeface="宋体" panose="02010600030101010101" pitchFamily="2" charset="-122"/>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en-US" altLang="zh-CN" b="1" dirty="0">
                          <a:solidFill>
                            <a:schemeClr val="tx1"/>
                          </a:solidFill>
                          <a:latin typeface="宋体" panose="02010600030101010101" pitchFamily="2" charset="-122"/>
                          <a:cs typeface="Times New Roman" panose="02020603050405020304" pitchFamily="18" charset="0"/>
                        </a:rPr>
                        <a:t>F</a:t>
                      </a:r>
                      <a:r>
                        <a:rPr lang="zh-CN" altLang="en-US" b="1" dirty="0">
                          <a:solidFill>
                            <a:schemeClr val="tx1"/>
                          </a:solidFill>
                          <a:latin typeface="宋体" panose="02010600030101010101" pitchFamily="2" charset="-122"/>
                          <a:cs typeface="Times New Roman" panose="02020603050405020304" pitchFamily="18" charset="0"/>
                        </a:rPr>
                        <a:t>组（主要运费未付）</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zh-CN" altLang="en-US" b="1" dirty="0">
                          <a:solidFill>
                            <a:schemeClr val="tx1"/>
                          </a:solidFill>
                          <a:latin typeface="宋体" panose="02010600030101010101" pitchFamily="2" charset="-122"/>
                          <a:cs typeface="Times New Roman" panose="02020603050405020304" pitchFamily="18" charset="0"/>
                        </a:rPr>
                        <a:t>价格中未包括主运费</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zh-CN" altLang="en-US" b="1" dirty="0">
                          <a:solidFill>
                            <a:schemeClr val="tx1"/>
                          </a:solidFill>
                          <a:latin typeface="宋体" panose="02010600030101010101" pitchFamily="2" charset="-122"/>
                          <a:cs typeface="Times New Roman" panose="02020603050405020304" pitchFamily="18" charset="0"/>
                        </a:rPr>
                        <a:t>买方负责办理主运输</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en-US" altLang="zh-CN" b="1" dirty="0">
                          <a:solidFill>
                            <a:schemeClr val="tx1"/>
                          </a:solidFill>
                          <a:latin typeface="宋体" panose="02010600030101010101" pitchFamily="2" charset="-122"/>
                          <a:cs typeface="Times New Roman" panose="02020603050405020304" pitchFamily="18" charset="0"/>
                        </a:rPr>
                        <a:t>FCA</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en-US" altLang="zh-CN" b="1" dirty="0">
                          <a:solidFill>
                            <a:schemeClr val="tx1"/>
                          </a:solidFill>
                          <a:latin typeface="宋体" panose="02010600030101010101" pitchFamily="2" charset="-122"/>
                          <a:cs typeface="Times New Roman" panose="02020603050405020304" pitchFamily="18" charset="0"/>
                        </a:rPr>
                        <a:t>FAS</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en-US" altLang="zh-CN" b="1" dirty="0">
                          <a:solidFill>
                            <a:schemeClr val="tx1"/>
                          </a:solidFill>
                          <a:latin typeface="宋体" panose="02010600030101010101" pitchFamily="2" charset="-122"/>
                          <a:cs typeface="Times New Roman" panose="02020603050405020304" pitchFamily="18" charset="0"/>
                        </a:rPr>
                        <a:t>FOB</a:t>
                      </a:r>
                      <a:endParaRPr lang="en-US" altLang="zh-CN"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b="1" dirty="0">
                          <a:solidFill>
                            <a:schemeClr val="tx1"/>
                          </a:solidFill>
                          <a:latin typeface="宋体" panose="02010600030101010101" pitchFamily="2" charset="-122"/>
                          <a:cs typeface="Times New Roman" panose="02020603050405020304" pitchFamily="18" charset="0"/>
                        </a:rPr>
                        <a:t>Free Carrier</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en-US" altLang="zh-CN" b="1" dirty="0">
                          <a:solidFill>
                            <a:schemeClr val="tx1"/>
                          </a:solidFill>
                          <a:latin typeface="宋体" panose="02010600030101010101" pitchFamily="2" charset="-122"/>
                          <a:cs typeface="Times New Roman" panose="02020603050405020304" pitchFamily="18" charset="0"/>
                        </a:rPr>
                        <a:t>Free Alongside Ship</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en-US" altLang="zh-CN" b="1" dirty="0">
                          <a:solidFill>
                            <a:schemeClr val="tx1"/>
                          </a:solidFill>
                          <a:latin typeface="宋体" panose="02010600030101010101" pitchFamily="2" charset="-122"/>
                          <a:cs typeface="Times New Roman" panose="02020603050405020304" pitchFamily="18" charset="0"/>
                        </a:rPr>
                        <a:t>Free on Board</a:t>
                      </a:r>
                      <a:endParaRPr lang="en-US" altLang="zh-CN"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b="1" dirty="0">
                          <a:solidFill>
                            <a:schemeClr val="tx1"/>
                          </a:solidFill>
                          <a:latin typeface="宋体" panose="02010600030101010101" pitchFamily="2" charset="-122"/>
                          <a:cs typeface="Times New Roman" panose="02020603050405020304" pitchFamily="18" charset="0"/>
                        </a:rPr>
                        <a:t>货交承运人</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zh-CN" altLang="en-US" b="1" dirty="0">
                          <a:solidFill>
                            <a:schemeClr val="tx1"/>
                          </a:solidFill>
                          <a:latin typeface="宋体" panose="02010600030101010101" pitchFamily="2" charset="-122"/>
                          <a:cs typeface="Times New Roman" panose="02020603050405020304" pitchFamily="18" charset="0"/>
                        </a:rPr>
                        <a:t>装运港船边交货</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zh-CN" altLang="en-US" b="1" dirty="0">
                          <a:solidFill>
                            <a:schemeClr val="tx1"/>
                          </a:solidFill>
                          <a:latin typeface="宋体" panose="02010600030101010101" pitchFamily="2" charset="-122"/>
                          <a:cs typeface="Times New Roman" panose="02020603050405020304" pitchFamily="18" charset="0"/>
                        </a:rPr>
                        <a:t>装运港船上交货</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367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en-US" altLang="zh-CN" b="1" dirty="0">
                          <a:solidFill>
                            <a:schemeClr val="tx1"/>
                          </a:solidFill>
                          <a:latin typeface="宋体" panose="02010600030101010101" pitchFamily="2" charset="-122"/>
                          <a:cs typeface="Times New Roman" panose="02020603050405020304" pitchFamily="18" charset="0"/>
                        </a:rPr>
                        <a:t>C</a:t>
                      </a:r>
                      <a:r>
                        <a:rPr lang="zh-CN" altLang="en-US" b="1" dirty="0">
                          <a:solidFill>
                            <a:schemeClr val="tx1"/>
                          </a:solidFill>
                          <a:latin typeface="宋体" panose="02010600030101010101" pitchFamily="2" charset="-122"/>
                          <a:cs typeface="Times New Roman" panose="02020603050405020304" pitchFamily="18" charset="0"/>
                        </a:rPr>
                        <a:t>组（主要运费已付）</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zh-CN" altLang="en-US" b="1" dirty="0">
                          <a:solidFill>
                            <a:schemeClr val="tx1"/>
                          </a:solidFill>
                          <a:latin typeface="宋体" panose="02010600030101010101" pitchFamily="2" charset="-122"/>
                          <a:cs typeface="Times New Roman" panose="02020603050405020304" pitchFamily="18" charset="0"/>
                        </a:rPr>
                        <a:t>价格中已包括主运费</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zh-CN" altLang="en-US" b="1" dirty="0">
                          <a:solidFill>
                            <a:schemeClr val="tx1"/>
                          </a:solidFill>
                          <a:latin typeface="宋体" panose="02010600030101010101" pitchFamily="2" charset="-122"/>
                          <a:cs typeface="Times New Roman" panose="02020603050405020304" pitchFamily="18" charset="0"/>
                        </a:rPr>
                        <a:t>卖方负责办理主运输</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en-US" altLang="zh-CN" b="1" dirty="0">
                          <a:solidFill>
                            <a:schemeClr val="tx1"/>
                          </a:solidFill>
                          <a:latin typeface="宋体" panose="02010600030101010101" pitchFamily="2" charset="-122"/>
                          <a:cs typeface="Times New Roman" panose="02020603050405020304" pitchFamily="18" charset="0"/>
                        </a:rPr>
                        <a:t>CFR</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en-US" altLang="zh-CN" b="1" dirty="0">
                          <a:solidFill>
                            <a:schemeClr val="tx1"/>
                          </a:solidFill>
                          <a:latin typeface="宋体" panose="02010600030101010101" pitchFamily="2" charset="-122"/>
                          <a:cs typeface="Times New Roman" panose="02020603050405020304" pitchFamily="18" charset="0"/>
                        </a:rPr>
                        <a:t>CIF</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en-US" altLang="zh-CN" b="1" dirty="0">
                          <a:solidFill>
                            <a:schemeClr val="tx1"/>
                          </a:solidFill>
                          <a:latin typeface="宋体" panose="02010600030101010101" pitchFamily="2" charset="-122"/>
                          <a:cs typeface="Times New Roman" panose="02020603050405020304" pitchFamily="18" charset="0"/>
                        </a:rPr>
                        <a:t>CPT</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en-US" altLang="zh-CN" b="1" dirty="0">
                          <a:solidFill>
                            <a:schemeClr val="tx1"/>
                          </a:solidFill>
                          <a:latin typeface="宋体" panose="02010600030101010101" pitchFamily="2" charset="-122"/>
                          <a:cs typeface="Times New Roman" panose="02020603050405020304" pitchFamily="18" charset="0"/>
                        </a:rPr>
                        <a:t>CIP</a:t>
                      </a:r>
                      <a:endParaRPr lang="en-US" altLang="zh-CN"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b="1" dirty="0">
                          <a:solidFill>
                            <a:schemeClr val="tx1"/>
                          </a:solidFill>
                          <a:latin typeface="宋体" panose="02010600030101010101" pitchFamily="2" charset="-122"/>
                          <a:cs typeface="Times New Roman" panose="02020603050405020304" pitchFamily="18" charset="0"/>
                        </a:rPr>
                        <a:t>Cost and Freight</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en-US" altLang="zh-CN" b="1" dirty="0">
                          <a:solidFill>
                            <a:schemeClr val="tx1"/>
                          </a:solidFill>
                          <a:latin typeface="宋体" panose="02010600030101010101" pitchFamily="2" charset="-122"/>
                          <a:cs typeface="Times New Roman" panose="02020603050405020304" pitchFamily="18" charset="0"/>
                        </a:rPr>
                        <a:t>Cost insurance and Freight</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en-US" altLang="zh-CN" b="1" dirty="0">
                          <a:solidFill>
                            <a:schemeClr val="tx1"/>
                          </a:solidFill>
                          <a:latin typeface="宋体" panose="02010600030101010101" pitchFamily="2" charset="-122"/>
                          <a:cs typeface="Times New Roman" panose="02020603050405020304" pitchFamily="18" charset="0"/>
                        </a:rPr>
                        <a:t>Carriage Paid to</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en-US" altLang="zh-CN" b="1" dirty="0">
                          <a:solidFill>
                            <a:schemeClr val="tx1"/>
                          </a:solidFill>
                          <a:latin typeface="宋体" panose="02010600030101010101" pitchFamily="2" charset="-122"/>
                          <a:cs typeface="Times New Roman" panose="02020603050405020304" pitchFamily="18" charset="0"/>
                        </a:rPr>
                        <a:t>Carriage insurance Paid to</a:t>
                      </a:r>
                      <a:endParaRPr lang="en-US" altLang="zh-CN"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b="1" dirty="0">
                          <a:solidFill>
                            <a:schemeClr val="tx1"/>
                          </a:solidFill>
                          <a:latin typeface="宋体" panose="02010600030101010101" pitchFamily="2" charset="-122"/>
                          <a:cs typeface="Times New Roman" panose="02020603050405020304" pitchFamily="18" charset="0"/>
                        </a:rPr>
                        <a:t>成本加运费</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zh-CN" altLang="en-US" b="1" dirty="0">
                          <a:solidFill>
                            <a:schemeClr val="tx1"/>
                          </a:solidFill>
                          <a:latin typeface="宋体" panose="02010600030101010101" pitchFamily="2" charset="-122"/>
                          <a:cs typeface="Times New Roman" panose="02020603050405020304" pitchFamily="18" charset="0"/>
                        </a:rPr>
                        <a:t>成本加运费、保险费</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zh-CN" altLang="en-US" b="1" dirty="0">
                          <a:solidFill>
                            <a:schemeClr val="tx1"/>
                          </a:solidFill>
                          <a:latin typeface="宋体" panose="02010600030101010101" pitchFamily="2" charset="-122"/>
                          <a:cs typeface="Times New Roman" panose="02020603050405020304" pitchFamily="18" charset="0"/>
                        </a:rPr>
                        <a:t>运费付至</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zh-CN" altLang="en-US" b="1" dirty="0">
                          <a:solidFill>
                            <a:schemeClr val="tx1"/>
                          </a:solidFill>
                          <a:latin typeface="宋体" panose="02010600030101010101" pitchFamily="2" charset="-122"/>
                          <a:cs typeface="Times New Roman" panose="02020603050405020304" pitchFamily="18" charset="0"/>
                        </a:rPr>
                        <a:t>运费、保险费付至</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13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zh-CN" altLang="en-US" b="1" dirty="0">
                          <a:solidFill>
                            <a:schemeClr val="tx1"/>
                          </a:solidFill>
                          <a:latin typeface="宋体" panose="02010600030101010101" pitchFamily="2" charset="-122"/>
                          <a:cs typeface="Times New Roman" panose="02020603050405020304" pitchFamily="18" charset="0"/>
                        </a:rPr>
                        <a:t>到货合同</a:t>
                      </a:r>
                      <a:endParaRPr lang="zh-CN" altLang="en-US" b="1" dirty="0">
                        <a:solidFill>
                          <a:schemeClr val="tx1"/>
                        </a:solidFill>
                        <a:latin typeface="宋体" panose="02010600030101010101" pitchFamily="2" charset="-122"/>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en-US" altLang="zh-CN" b="1" dirty="0">
                          <a:solidFill>
                            <a:schemeClr val="tx1"/>
                          </a:solidFill>
                          <a:latin typeface="宋体" panose="02010600030101010101" pitchFamily="2" charset="-122"/>
                          <a:cs typeface="Times New Roman" panose="02020603050405020304" pitchFamily="18" charset="0"/>
                        </a:rPr>
                        <a:t>D</a:t>
                      </a:r>
                      <a:r>
                        <a:rPr lang="zh-CN" altLang="en-US" b="1" dirty="0">
                          <a:solidFill>
                            <a:schemeClr val="tx1"/>
                          </a:solidFill>
                          <a:latin typeface="宋体" panose="02010600030101010101" pitchFamily="2" charset="-122"/>
                          <a:cs typeface="Times New Roman" panose="02020603050405020304" pitchFamily="18" charset="0"/>
                        </a:rPr>
                        <a:t>组（到达）</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algn="ctr" eaLnBrk="1" hangingPunct="1">
                        <a:buNone/>
                      </a:pPr>
                      <a:r>
                        <a:rPr lang="en-US" altLang="zh-CN" b="1" dirty="0">
                          <a:solidFill>
                            <a:schemeClr val="tx1"/>
                          </a:solidFill>
                          <a:latin typeface="宋体" panose="02010600030101010101" pitchFamily="2" charset="-122"/>
                          <a:cs typeface="Times New Roman" panose="02020603050405020304" pitchFamily="18" charset="0"/>
                        </a:rPr>
                        <a:t>DAF</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en-US" altLang="zh-CN" b="1" dirty="0">
                          <a:solidFill>
                            <a:schemeClr val="tx1"/>
                          </a:solidFill>
                          <a:latin typeface="宋体" panose="02010600030101010101" pitchFamily="2" charset="-122"/>
                          <a:cs typeface="Times New Roman" panose="02020603050405020304" pitchFamily="18" charset="0"/>
                        </a:rPr>
                        <a:t>DES</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en-US" altLang="zh-CN" b="1" dirty="0">
                          <a:solidFill>
                            <a:schemeClr val="tx1"/>
                          </a:solidFill>
                          <a:latin typeface="宋体" panose="02010600030101010101" pitchFamily="2" charset="-122"/>
                          <a:cs typeface="Times New Roman" panose="02020603050405020304" pitchFamily="18" charset="0"/>
                        </a:rPr>
                        <a:t>DEQ</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en-US" altLang="zh-CN" b="1" dirty="0">
                          <a:solidFill>
                            <a:schemeClr val="tx1"/>
                          </a:solidFill>
                          <a:latin typeface="宋体" panose="02010600030101010101" pitchFamily="2" charset="-122"/>
                          <a:cs typeface="Times New Roman" panose="02020603050405020304" pitchFamily="18" charset="0"/>
                        </a:rPr>
                        <a:t>DDU</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algn="ctr" eaLnBrk="0" hangingPunct="0">
                        <a:buNone/>
                      </a:pPr>
                      <a:r>
                        <a:rPr lang="en-US" altLang="zh-CN" b="1" dirty="0">
                          <a:solidFill>
                            <a:schemeClr val="tx1"/>
                          </a:solidFill>
                          <a:latin typeface="宋体" panose="02010600030101010101" pitchFamily="2" charset="-122"/>
                          <a:cs typeface="Times New Roman" panose="02020603050405020304" pitchFamily="18" charset="0"/>
                        </a:rPr>
                        <a:t>DDP</a:t>
                      </a:r>
                      <a:endParaRPr lang="en-US" altLang="zh-CN"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b="1" dirty="0">
                          <a:solidFill>
                            <a:schemeClr val="tx1"/>
                          </a:solidFill>
                          <a:latin typeface="宋体" panose="02010600030101010101" pitchFamily="2" charset="-122"/>
                          <a:cs typeface="Times New Roman" panose="02020603050405020304" pitchFamily="18" charset="0"/>
                        </a:rPr>
                        <a:t>Delivered At frontier</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en-US" altLang="zh-CN" b="1" dirty="0">
                          <a:solidFill>
                            <a:schemeClr val="tx1"/>
                          </a:solidFill>
                          <a:latin typeface="Times New Roman" panose="02020603050405020304" pitchFamily="18" charset="0"/>
                          <a:cs typeface="Times New Roman" panose="02020603050405020304" pitchFamily="18" charset="0"/>
                        </a:rPr>
                        <a:t>Delivered Ex Ship</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en-US" altLang="zh-CN" b="1" dirty="0">
                          <a:solidFill>
                            <a:schemeClr val="tx1"/>
                          </a:solidFill>
                          <a:latin typeface="Times New Roman" panose="02020603050405020304" pitchFamily="18" charset="0"/>
                          <a:cs typeface="Times New Roman" panose="02020603050405020304" pitchFamily="18" charset="0"/>
                        </a:rPr>
                        <a:t>Delivered Ex Quay</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en-US" altLang="zh-CN" b="1" dirty="0">
                          <a:solidFill>
                            <a:schemeClr val="tx1"/>
                          </a:solidFill>
                          <a:latin typeface="宋体" panose="02010600030101010101" pitchFamily="2" charset="-122"/>
                          <a:cs typeface="Times New Roman" panose="02020603050405020304" pitchFamily="18" charset="0"/>
                        </a:rPr>
                        <a:t>Delivered Duty Unpaid</a:t>
                      </a:r>
                      <a:endParaRPr lang="en-US" altLang="zh-CN"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en-US" altLang="zh-CN" b="1" dirty="0">
                          <a:solidFill>
                            <a:schemeClr val="tx1"/>
                          </a:solidFill>
                          <a:latin typeface="宋体" panose="02010600030101010101" pitchFamily="2" charset="-122"/>
                          <a:cs typeface="Times New Roman" panose="02020603050405020304" pitchFamily="18" charset="0"/>
                        </a:rPr>
                        <a:t>Delivered Duty Paid</a:t>
                      </a:r>
                      <a:endParaRPr lang="en-US" altLang="zh-CN"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b="1" dirty="0">
                          <a:solidFill>
                            <a:schemeClr val="tx1"/>
                          </a:solidFill>
                          <a:latin typeface="宋体" panose="02010600030101010101" pitchFamily="2" charset="-122"/>
                          <a:cs typeface="Times New Roman" panose="02020603050405020304" pitchFamily="18" charset="0"/>
                        </a:rPr>
                        <a:t>边境交货</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zh-CN" altLang="en-US" b="1" dirty="0">
                          <a:solidFill>
                            <a:schemeClr val="tx1"/>
                          </a:solidFill>
                          <a:latin typeface="宋体" panose="02010600030101010101" pitchFamily="2" charset="-122"/>
                          <a:cs typeface="Times New Roman" panose="02020603050405020304" pitchFamily="18" charset="0"/>
                        </a:rPr>
                        <a:t>目的港船上交货</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zh-CN" altLang="en-US" b="1" dirty="0">
                          <a:solidFill>
                            <a:schemeClr val="tx1"/>
                          </a:solidFill>
                          <a:latin typeface="宋体" panose="02010600030101010101" pitchFamily="2" charset="-122"/>
                          <a:cs typeface="Times New Roman" panose="02020603050405020304" pitchFamily="18" charset="0"/>
                        </a:rPr>
                        <a:t>目的港码头交货</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zh-CN" altLang="en-US" b="1" dirty="0">
                          <a:solidFill>
                            <a:schemeClr val="tx1"/>
                          </a:solidFill>
                          <a:latin typeface="宋体" panose="02010600030101010101" pitchFamily="2" charset="-122"/>
                          <a:cs typeface="Times New Roman" panose="02020603050405020304" pitchFamily="18" charset="0"/>
                        </a:rPr>
                        <a:t>未完税交货</a:t>
                      </a:r>
                      <a:endParaRPr lang="zh-CN" altLang="en-US" b="1" dirty="0">
                        <a:solidFill>
                          <a:schemeClr val="tx1"/>
                        </a:solidFill>
                        <a:latin typeface="Times New Roman" panose="02020603050405020304" pitchFamily="18" charset="0"/>
                        <a:cs typeface="Times New Roman" panose="02020603050405020304" pitchFamily="18" charset="0"/>
                      </a:endParaRPr>
                    </a:p>
                    <a:p>
                      <a:pPr marL="342900" lvl="0" indent="-342900" eaLnBrk="0" hangingPunct="0">
                        <a:buNone/>
                      </a:pPr>
                      <a:r>
                        <a:rPr lang="zh-CN" altLang="en-US" b="1" dirty="0">
                          <a:solidFill>
                            <a:schemeClr val="tx1"/>
                          </a:solidFill>
                          <a:latin typeface="宋体" panose="02010600030101010101" pitchFamily="2" charset="-122"/>
                          <a:cs typeface="Times New Roman" panose="02020603050405020304" pitchFamily="18" charset="0"/>
                        </a:rPr>
                        <a:t>完税后交货</a:t>
                      </a:r>
                      <a:endParaRPr lang="zh-CN" altLang="en-US" b="1" dirty="0">
                        <a:solidFill>
                          <a:schemeClr val="tx1"/>
                        </a:solidFill>
                        <a:latin typeface="宋体" panose="02010600030101010101" pitchFamily="2" charset="-122"/>
                        <a:cs typeface="Times New Roman" panose="02020603050405020304" pitchFamily="18" charset="0"/>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内容占位符 2"/>
          <p:cNvSpPr>
            <a:spLocks noGrp="1"/>
          </p:cNvSpPr>
          <p:nvPr>
            <p:ph idx="1"/>
          </p:nvPr>
        </p:nvSpPr>
        <p:spPr>
          <a:xfrm>
            <a:off x="920750" y="764223"/>
            <a:ext cx="8023225" cy="5426075"/>
          </a:xfrm>
          <a:ln/>
        </p:spPr>
        <p:txBody>
          <a:bodyPr anchor="t" anchorCtr="0"/>
          <a:p>
            <a:pPr>
              <a:lnSpc>
                <a:spcPct val="80000"/>
              </a:lnSpc>
            </a:pPr>
            <a:r>
              <a:rPr lang="zh-CN" altLang="en-US" sz="2400" b="1" dirty="0">
                <a:latin typeface="华文楷体" panose="02010600040101010101" pitchFamily="2" charset="-122"/>
                <a:ea typeface="华文楷体" panose="02010600040101010101" pitchFamily="2" charset="-122"/>
              </a:rPr>
              <a:t>适用于任何运输方式的术语七种：</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EXW</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ex works</a:t>
            </a:r>
            <a:r>
              <a:rPr lang="zh-CN" altLang="en-US" sz="2400" b="1" dirty="0">
                <a:latin typeface="华文楷体" panose="02010600040101010101" pitchFamily="2" charset="-122"/>
                <a:ea typeface="华文楷体" panose="02010600040101010101" pitchFamily="2" charset="-122"/>
              </a:rPr>
              <a:t>）                         工厂交货</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FCA</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free carrier</a:t>
            </a:r>
            <a:r>
              <a:rPr lang="zh-CN" altLang="en-US" sz="2400" b="1" dirty="0">
                <a:latin typeface="华文楷体" panose="02010600040101010101" pitchFamily="2" charset="-122"/>
                <a:ea typeface="华文楷体" panose="02010600040101010101" pitchFamily="2" charset="-122"/>
              </a:rPr>
              <a:t>）                   货交承运人</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CPT</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carriage paid to</a:t>
            </a:r>
            <a:r>
              <a:rPr lang="zh-CN" altLang="en-US" sz="2400" b="1" dirty="0">
                <a:latin typeface="华文楷体" panose="02010600040101010101" pitchFamily="2" charset="-122"/>
                <a:ea typeface="华文楷体" panose="02010600040101010101" pitchFamily="2" charset="-122"/>
              </a:rPr>
              <a:t>）               运费付至目的地</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CIP</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carriage and insurance paid to</a:t>
            </a:r>
            <a:r>
              <a:rPr lang="zh-CN" altLang="en-US" sz="2400" b="1" dirty="0">
                <a:latin typeface="华文楷体" panose="02010600040101010101" pitchFamily="2" charset="-122"/>
                <a:ea typeface="华文楷体" panose="02010600040101010101" pitchFamily="2" charset="-122"/>
              </a:rPr>
              <a:t>） 运费</a:t>
            </a:r>
            <a:r>
              <a:rPr lang="en-US" altLang="zh-CN" sz="2400" b="1" dirty="0">
                <a:latin typeface="华文楷体" panose="02010600040101010101" pitchFamily="2" charset="-122"/>
                <a:ea typeface="华文楷体" panose="02010600040101010101" pitchFamily="2" charset="-122"/>
              </a:rPr>
              <a:t>/</a:t>
            </a:r>
            <a:r>
              <a:rPr lang="zh-CN" altLang="en-US" sz="2400" b="1" dirty="0">
                <a:latin typeface="华文楷体" panose="02010600040101010101" pitchFamily="2" charset="-122"/>
                <a:ea typeface="华文楷体" panose="02010600040101010101" pitchFamily="2" charset="-122"/>
              </a:rPr>
              <a:t>保险费付至目的</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DAT</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delivered at terminal</a:t>
            </a:r>
            <a:r>
              <a:rPr lang="zh-CN" altLang="en-US" sz="2400" b="1" dirty="0">
                <a:latin typeface="华文楷体" panose="02010600040101010101" pitchFamily="2" charset="-122"/>
                <a:ea typeface="华文楷体" panose="02010600040101010101" pitchFamily="2" charset="-122"/>
              </a:rPr>
              <a:t>）         目的地或目的港的集散站交货</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DAP</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delivered at place</a:t>
            </a:r>
            <a:r>
              <a:rPr lang="zh-CN" altLang="en-US" sz="2400" b="1" dirty="0">
                <a:latin typeface="华文楷体" panose="02010600040101010101" pitchFamily="2" charset="-122"/>
                <a:ea typeface="华文楷体" panose="02010600040101010101" pitchFamily="2" charset="-122"/>
              </a:rPr>
              <a:t>）             目的地交货</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DDP</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delivered duty paid</a:t>
            </a:r>
            <a:r>
              <a:rPr lang="zh-CN" altLang="en-US" sz="2400" b="1" dirty="0">
                <a:latin typeface="华文楷体" panose="02010600040101010101" pitchFamily="2" charset="-122"/>
                <a:ea typeface="华文楷体" panose="02010600040101010101" pitchFamily="2" charset="-122"/>
              </a:rPr>
              <a:t>）            完税后交货</a:t>
            </a:r>
            <a:endParaRPr lang="zh-CN" altLang="en-US" sz="2400" b="1" dirty="0">
              <a:latin typeface="华文楷体" panose="02010600040101010101" pitchFamily="2" charset="-122"/>
              <a:ea typeface="华文楷体" panose="02010600040101010101" pitchFamily="2" charset="-122"/>
            </a:endParaRPr>
          </a:p>
          <a:p>
            <a:pPr>
              <a:lnSpc>
                <a:spcPct val="80000"/>
              </a:lnSpc>
            </a:pPr>
            <a:r>
              <a:rPr lang="zh-CN" altLang="en-US" sz="2400" b="1" dirty="0">
                <a:latin typeface="华文楷体" panose="02010600040101010101" pitchFamily="2" charset="-122"/>
                <a:ea typeface="华文楷体" panose="02010600040101010101" pitchFamily="2" charset="-122"/>
              </a:rPr>
              <a:t>第二组：适用于水上运输方式的术语四种： </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FAS</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free alongside ship</a:t>
            </a:r>
            <a:r>
              <a:rPr lang="zh-CN" altLang="en-US" sz="2400" b="1" dirty="0">
                <a:latin typeface="华文楷体" panose="02010600040101010101" pitchFamily="2" charset="-122"/>
                <a:ea typeface="华文楷体" panose="02010600040101010101" pitchFamily="2" charset="-122"/>
              </a:rPr>
              <a:t>）            装运港船边交货</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FOB</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free on board</a:t>
            </a:r>
            <a:r>
              <a:rPr lang="zh-CN" altLang="en-US" sz="2400" b="1" dirty="0">
                <a:latin typeface="华文楷体" panose="02010600040101010101" pitchFamily="2" charset="-122"/>
                <a:ea typeface="华文楷体" panose="02010600040101010101" pitchFamily="2" charset="-122"/>
              </a:rPr>
              <a:t>）                  装运港船上交货</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CFR</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cost and freight</a:t>
            </a:r>
            <a:r>
              <a:rPr lang="zh-CN" altLang="en-US" sz="2400" b="1" dirty="0">
                <a:latin typeface="华文楷体" panose="02010600040101010101" pitchFamily="2" charset="-122"/>
                <a:ea typeface="华文楷体" panose="02010600040101010101" pitchFamily="2" charset="-122"/>
              </a:rPr>
              <a:t>）               成本加运费</a:t>
            </a:r>
            <a:endParaRPr lang="zh-CN" altLang="en-US" sz="2400" b="1" dirty="0">
              <a:latin typeface="华文楷体" panose="02010600040101010101" pitchFamily="2" charset="-122"/>
              <a:ea typeface="华文楷体" panose="02010600040101010101" pitchFamily="2" charset="-122"/>
            </a:endParaRPr>
          </a:p>
          <a:p>
            <a:pPr>
              <a:lnSpc>
                <a:spcPct val="80000"/>
              </a:lnSpc>
              <a:buNone/>
            </a:pPr>
            <a:r>
              <a:rPr lang="en-US" altLang="zh-CN" sz="2400" b="1" dirty="0">
                <a:latin typeface="华文楷体" panose="02010600040101010101" pitchFamily="2" charset="-122"/>
                <a:ea typeface="华文楷体" panose="02010600040101010101" pitchFamily="2" charset="-122"/>
              </a:rPr>
              <a:t>CIF</a:t>
            </a:r>
            <a:r>
              <a:rPr lang="zh-CN" altLang="en-US" sz="2400" b="1" dirty="0">
                <a:latin typeface="华文楷体" panose="02010600040101010101" pitchFamily="2" charset="-122"/>
                <a:ea typeface="华文楷体" panose="02010600040101010101" pitchFamily="2" charset="-122"/>
              </a:rPr>
              <a:t>（</a:t>
            </a:r>
            <a:r>
              <a:rPr lang="en-US" altLang="zh-CN" sz="2400" b="1" dirty="0">
                <a:latin typeface="华文楷体" panose="02010600040101010101" pitchFamily="2" charset="-122"/>
                <a:ea typeface="华文楷体" panose="02010600040101010101" pitchFamily="2" charset="-122"/>
              </a:rPr>
              <a:t>cost insurance and freight</a:t>
            </a:r>
            <a:r>
              <a:rPr lang="zh-CN" altLang="en-US" sz="2400" b="1" dirty="0">
                <a:latin typeface="华文楷体" panose="02010600040101010101" pitchFamily="2" charset="-122"/>
                <a:ea typeface="华文楷体" panose="02010600040101010101" pitchFamily="2" charset="-122"/>
              </a:rPr>
              <a:t>）     成本、保险费加运费</a:t>
            </a:r>
            <a:endParaRPr lang="zh-CN" altLang="en-US" sz="2400" b="1" dirty="0">
              <a:latin typeface="华文楷体" panose="02010600040101010101" pitchFamily="2" charset="-122"/>
              <a:ea typeface="华文楷体" panose="02010600040101010101" pitchFamily="2" charset="-122"/>
            </a:endParaRPr>
          </a:p>
          <a:p>
            <a:endParaRPr lang="zh-CN" altLang="en-US" sz="2400" b="1" dirty="0">
              <a:latin typeface="华文楷体" panose="02010600040101010101" pitchFamily="2" charset="-122"/>
              <a:ea typeface="华文楷体" panose="0201060004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文本框 3"/>
          <p:cNvSpPr txBox="1"/>
          <p:nvPr/>
        </p:nvSpPr>
        <p:spPr>
          <a:xfrm>
            <a:off x="2813050" y="233363"/>
            <a:ext cx="2251075" cy="368300"/>
          </a:xfrm>
          <a:prstGeom prst="rect">
            <a:avLst/>
          </a:prstGeom>
          <a:noFill/>
          <a:ln w="9525">
            <a:noFill/>
          </a:ln>
        </p:spPr>
        <p:txBody>
          <a:bodyPr wrap="none" anchor="t" anchorCtr="0">
            <a:spAutoFit/>
          </a:bodyPr>
          <a:p>
            <a:r>
              <a:rPr lang="zh-CN" altLang="en-US" b="1" dirty="0">
                <a:latin typeface="Tahoma" panose="020B0604030504040204" pitchFamily="34" charset="0"/>
                <a:ea typeface="宋体" panose="02010600030101010101" pitchFamily="2" charset="-122"/>
              </a:rPr>
              <a:t>四、十三种贸易术语</a:t>
            </a:r>
            <a:endParaRPr lang="zh-CN" altLang="en-US" b="1" dirty="0">
              <a:latin typeface="Tahoma" panose="020B0604030504040204" pitchFamily="34" charset="0"/>
              <a:ea typeface="宋体" panose="02010600030101010101" pitchFamily="2" charset="-122"/>
            </a:endParaRPr>
          </a:p>
        </p:txBody>
      </p:sp>
      <p:graphicFrame>
        <p:nvGraphicFramePr>
          <p:cNvPr id="34820" name="表格占位符 34819"/>
          <p:cNvGraphicFramePr/>
          <p:nvPr>
            <p:ph type="tbl" idx="1"/>
          </p:nvPr>
        </p:nvGraphicFramePr>
        <p:xfrm>
          <a:off x="0" y="644525"/>
          <a:ext cx="9093200" cy="6213475"/>
        </p:xfrm>
        <a:graphic>
          <a:graphicData uri="http://schemas.openxmlformats.org/drawingml/2006/table">
            <a:tbl>
              <a:tblPr/>
              <a:tblGrid>
                <a:gridCol w="1089025"/>
                <a:gridCol w="2051050"/>
                <a:gridCol w="756285"/>
                <a:gridCol w="1155700"/>
                <a:gridCol w="1476375"/>
                <a:gridCol w="1554480"/>
                <a:gridCol w="1010920"/>
              </a:tblGrid>
              <a:tr h="63309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贸易术语</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交货地点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运输</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保险</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进出口清关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风险划分</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运输方式</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00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FOB</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装运港船上</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水上</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021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FCA</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交货给承运人</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各种</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021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CFR</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装运港船上</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水上</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08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CIF</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水上</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894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CPT</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交货给承运人</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各种</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08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CIP</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交货给承运人</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各种</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021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EXW</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交货给买方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各种</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894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FAS</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装运港船上</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水上</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0929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DAF</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出口或进口国边</a:t>
                      </a:r>
                      <a:endParaRPr lang="zh-CN" altLang="en-US" sz="1600" b="1" dirty="0">
                        <a:solidFill>
                          <a:schemeClr val="tx1"/>
                        </a:solidFill>
                        <a:latin typeface="Times New Roman" panose="02020603050405020304" pitchFamily="18" charset="0"/>
                        <a:cs typeface="Times New Roman" panose="02020603050405020304" pitchFamily="18" charset="0"/>
                      </a:endParaRPr>
                    </a:p>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   境某一点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交货给买方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各种</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08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DES</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交货给买方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水上</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021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DEQ</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交货给买方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水上</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95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DDU</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正常清关</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交货给进口方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各种</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021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en-US" altLang="zh-CN" sz="1600" b="1" dirty="0">
                          <a:solidFill>
                            <a:schemeClr val="tx1"/>
                          </a:solidFill>
                          <a:latin typeface="Times New Roman" panose="02020603050405020304" pitchFamily="18" charset="0"/>
                          <a:cs typeface="Times New Roman" panose="02020603050405020304" pitchFamily="18" charset="0"/>
                        </a:rPr>
                        <a:t>DDP</a:t>
                      </a:r>
                      <a:endParaRPr lang="en-US" altLang="zh-CN"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合同指定地点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卖方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交货给买方</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Tahom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宋体" panose="02010600030101010101" pitchFamily="2" charset="-122"/>
                          <a:cs typeface="+mn-cs"/>
                        </a:defRPr>
                      </a:lvl5pPr>
                    </a:lstStyle>
                    <a:p>
                      <a:pPr marL="342900" lvl="0" indent="-342900" eaLnBrk="1" hangingPunct="1">
                        <a:buNone/>
                      </a:pPr>
                      <a:r>
                        <a:rPr lang="zh-CN" altLang="en-US" sz="1600" b="1" dirty="0">
                          <a:solidFill>
                            <a:schemeClr val="tx1"/>
                          </a:solidFill>
                          <a:latin typeface="Times New Roman" panose="02020603050405020304" pitchFamily="18" charset="0"/>
                          <a:cs typeface="Times New Roman" panose="02020603050405020304" pitchFamily="18" charset="0"/>
                        </a:rPr>
                        <a:t>各种</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Rectangle 19"/>
          <p:cNvSpPr>
            <a:spLocks noChangeArrowheads="1"/>
          </p:cNvSpPr>
          <p:nvPr>
            <p:custDataLst>
              <p:tags r:id="rId1"/>
            </p:custDataLst>
          </p:nvPr>
        </p:nvSpPr>
        <p:spPr bwMode="gray">
          <a:xfrm>
            <a:off x="539750" y="333375"/>
            <a:ext cx="2155825" cy="465138"/>
          </a:xfrm>
          <a:prstGeom prst="rect">
            <a:avLst/>
          </a:prstGeom>
          <a:solidFill>
            <a:schemeClr val="accent4"/>
          </a:solidFill>
          <a:ln w="12700">
            <a:noFill/>
            <a:miter lim="800000"/>
          </a:ln>
          <a:effectLst/>
        </p:spPr>
        <p:txBody>
          <a:bodyPr lIns="95972" tIns="63982" rIns="95972" bIns="63982" anchor="ctr"/>
          <a:p>
            <a:pPr defTabSz="711835" eaLnBrk="0" fontAlgn="base" hangingPunct="0"/>
            <a:r>
              <a:rPr lang="zh-CN" sz="2800" b="1" strike="noStrike" noProof="1">
                <a:solidFill>
                  <a:srgbClr val="FF0000"/>
                </a:solidFill>
                <a:latin typeface="微软雅黑" panose="020B0503020204020204" charset="-122"/>
                <a:ea typeface="微软雅黑" panose="020B0503020204020204" charset="-122"/>
                <a:cs typeface="Arial" panose="020B0604020202020204" pitchFamily="34" charset="0"/>
              </a:rPr>
              <a:t>教学目标</a:t>
            </a:r>
            <a:endParaRPr lang="zh-CN" sz="2800" b="1" strike="noStrike" noProof="1">
              <a:solidFill>
                <a:srgbClr val="FF0000"/>
              </a:solidFill>
              <a:latin typeface="微软雅黑" panose="020B0503020204020204" charset="-122"/>
              <a:ea typeface="微软雅黑" panose="020B0503020204020204" charset="-122"/>
              <a:cs typeface="Arial" panose="020B0604020202020204" pitchFamily="34" charset="0"/>
            </a:endParaRPr>
          </a:p>
        </p:txBody>
      </p:sp>
      <p:sp>
        <p:nvSpPr>
          <p:cNvPr id="14" name="文本框 13"/>
          <p:cNvSpPr txBox="1"/>
          <p:nvPr>
            <p:custDataLst>
              <p:tags r:id="rId2"/>
            </p:custDataLst>
          </p:nvPr>
        </p:nvSpPr>
        <p:spPr>
          <a:xfrm>
            <a:off x="749003" y="1794691"/>
            <a:ext cx="2335276" cy="294844"/>
          </a:xfrm>
          <a:prstGeom prst="rect">
            <a:avLst/>
          </a:prstGeom>
          <a:noFill/>
        </p:spPr>
        <p:txBody>
          <a:bodyPr wrap="square" bIns="0" rtlCol="0">
            <a:noAutofit/>
          </a:bodyPr>
          <a:p>
            <a:pPr algn="r"/>
            <a:r>
              <a:rPr lang="zh-CN" altLang="zh-CN" sz="1800" b="1">
                <a:solidFill>
                  <a:srgbClr val="FFC000"/>
                </a:solidFill>
                <a:latin typeface="微软雅黑" panose="020B0503020204020204" charset="-122"/>
                <a:ea typeface="微软雅黑" panose="020B0503020204020204" charset="-122"/>
                <a:sym typeface="+mn-ea"/>
              </a:rPr>
              <a:t>知识目标</a:t>
            </a:r>
            <a:endParaRPr lang="zh-CN" altLang="zh-CN" sz="1800" b="1" spc="300">
              <a:solidFill>
                <a:srgbClr val="FFC000"/>
              </a:solidFill>
              <a:latin typeface="微软雅黑" panose="020B0503020204020204" charset="-122"/>
              <a:ea typeface="微软雅黑" panose="020B0503020204020204" charset="-122"/>
              <a:sym typeface="+mn-ea"/>
            </a:endParaRPr>
          </a:p>
        </p:txBody>
      </p:sp>
      <p:sp>
        <p:nvSpPr>
          <p:cNvPr id="11" name="文本框 10"/>
          <p:cNvSpPr txBox="1"/>
          <p:nvPr>
            <p:custDataLst>
              <p:tags r:id="rId3"/>
            </p:custDataLst>
          </p:nvPr>
        </p:nvSpPr>
        <p:spPr>
          <a:xfrm>
            <a:off x="705340" y="2362469"/>
            <a:ext cx="2892099" cy="1696448"/>
          </a:xfrm>
          <a:prstGeom prst="rect">
            <a:avLst/>
          </a:prstGeom>
          <a:noFill/>
        </p:spPr>
        <p:txBody>
          <a:bodyPr wrap="square" rtlCol="0">
            <a:noAutofit/>
          </a:bodyPr>
          <a:p>
            <a:pPr algn="l" fontAlgn="auto">
              <a:lnSpc>
                <a:spcPct val="130000"/>
              </a:lnSpc>
              <a:spcAft>
                <a:spcPts val="1000"/>
              </a:spcAft>
            </a:pPr>
            <a:r>
              <a:rPr lang="en-US" altLang="zh-CN" sz="1600" spc="150">
                <a:solidFill>
                  <a:schemeClr val="tx1"/>
                </a:solidFill>
                <a:latin typeface="微软雅黑" panose="020B0503020204020204" charset="-122"/>
                <a:ea typeface="微软雅黑" panose="020B0503020204020204" charset="-122"/>
                <a:cs typeface="微软雅黑" panose="020B0503020204020204" charset="-122"/>
              </a:rPr>
              <a:t>1.</a:t>
            </a: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掌握</a:t>
            </a:r>
            <a:r>
              <a:rPr lang="zh-CN" altLang="en-US" sz="1600" dirty="0">
                <a:latin typeface="微软雅黑" panose="020B0503020204020204" charset="-122"/>
                <a:ea typeface="微软雅黑" panose="020B0503020204020204" charset="-122"/>
                <a:sym typeface="+mn-ea"/>
              </a:rPr>
              <a:t>掌握关税的征税范围</a:t>
            </a:r>
            <a:endParaRPr lang="zh-CN" altLang="en-US" sz="1600" dirty="0">
              <a:latin typeface="微软雅黑" panose="020B0503020204020204" charset="-122"/>
              <a:ea typeface="微软雅黑" panose="020B0503020204020204" charset="-122"/>
            </a:endParaRPr>
          </a:p>
          <a:p>
            <a:pPr algn="l" fontAlgn="auto">
              <a:lnSpc>
                <a:spcPct val="130000"/>
              </a:lnSpc>
              <a:spcAft>
                <a:spcPts val="1000"/>
              </a:spcAft>
            </a:pPr>
            <a:r>
              <a:rPr lang="zh-CN" altLang="en-US" sz="1600" dirty="0">
                <a:latin typeface="微软雅黑" panose="020B0503020204020204" charset="-122"/>
                <a:ea typeface="微软雅黑" panose="020B0503020204020204" charset="-122"/>
                <a:sym typeface="+mn-ea"/>
              </a:rPr>
              <a:t>和纳税义务人</a:t>
            </a: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r>
              <a:rPr lang="en-US" altLang="zh-CN" sz="1600" spc="150">
                <a:solidFill>
                  <a:schemeClr val="tx1"/>
                </a:solidFill>
                <a:latin typeface="微软雅黑" panose="020B0503020204020204" charset="-122"/>
                <a:ea typeface="微软雅黑" panose="020B0503020204020204" charset="-122"/>
                <a:cs typeface="微软雅黑" panose="020B0503020204020204" charset="-122"/>
              </a:rPr>
              <a:t>2</a:t>
            </a: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熟悉</a:t>
            </a:r>
            <a:r>
              <a:rPr lang="zh-CN" altLang="en-US" sz="1600" dirty="0">
                <a:latin typeface="微软雅黑" panose="020B0503020204020204" charset="-122"/>
                <a:ea typeface="微软雅黑" panose="020B0503020204020204" charset="-122"/>
                <a:sym typeface="+mn-ea"/>
              </a:rPr>
              <a:t>熟知关税的税则、税目、税率</a:t>
            </a: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p:txBody>
      </p:sp>
      <p:cxnSp>
        <p:nvCxnSpPr>
          <p:cNvPr id="2" name="直接箭头连接符 1"/>
          <p:cNvCxnSpPr/>
          <p:nvPr>
            <p:custDataLst>
              <p:tags r:id="rId4"/>
            </p:custDataLst>
          </p:nvPr>
        </p:nvCxnSpPr>
        <p:spPr>
          <a:xfrm>
            <a:off x="1594410" y="2220525"/>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 name="泪滴形 4"/>
          <p:cNvSpPr/>
          <p:nvPr>
            <p:custDataLst>
              <p:tags r:id="rId5"/>
            </p:custDataLst>
          </p:nvPr>
        </p:nvSpPr>
        <p:spPr>
          <a:xfrm flipH="1">
            <a:off x="3307917"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39" name="泪滴形 38"/>
          <p:cNvSpPr/>
          <p:nvPr>
            <p:custDataLst>
              <p:tags r:id="rId6"/>
            </p:custDataLst>
          </p:nvPr>
        </p:nvSpPr>
        <p:spPr>
          <a:xfrm>
            <a:off x="4843170"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3" name="泪滴形 2"/>
          <p:cNvSpPr/>
          <p:nvPr>
            <p:custDataLst>
              <p:tags r:id="rId7"/>
            </p:custDataLst>
          </p:nvPr>
        </p:nvSpPr>
        <p:spPr>
          <a:xfrm rot="2700000" flipH="1">
            <a:off x="4068501" y="2830401"/>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49" name="文本框 48"/>
          <p:cNvSpPr txBox="1"/>
          <p:nvPr>
            <p:custDataLst>
              <p:tags r:id="rId8"/>
            </p:custDataLst>
          </p:nvPr>
        </p:nvSpPr>
        <p:spPr>
          <a:xfrm>
            <a:off x="3008065" y="4272224"/>
            <a:ext cx="2335276" cy="294844"/>
          </a:xfrm>
          <a:prstGeom prst="rect">
            <a:avLst/>
          </a:prstGeom>
          <a:noFill/>
        </p:spPr>
        <p:txBody>
          <a:bodyPr wrap="square" bIns="0" rtlCol="0">
            <a:noAutofit/>
          </a:bodyPr>
          <a:p>
            <a:pPr algn="r"/>
            <a:r>
              <a:rPr lang="zh-CN" altLang="en-US" sz="1800" spc="300">
                <a:solidFill>
                  <a:srgbClr val="098902"/>
                </a:solidFill>
                <a:latin typeface="思源黑体 CN Heavy" panose="020B0A00000000000000" charset="-122"/>
                <a:ea typeface="思源黑体 CN Heavy" panose="020B0A00000000000000" charset="-122"/>
              </a:rPr>
              <a:t>素养目标</a:t>
            </a:r>
            <a:endParaRPr lang="zh-CN" altLang="en-US" sz="1800" spc="300">
              <a:solidFill>
                <a:srgbClr val="098902"/>
              </a:solidFill>
              <a:latin typeface="思源黑体 CN Heavy" panose="020B0A00000000000000" charset="-122"/>
              <a:ea typeface="思源黑体 CN Heavy" panose="020B0A00000000000000" charset="-122"/>
            </a:endParaRPr>
          </a:p>
        </p:txBody>
      </p:sp>
      <p:sp>
        <p:nvSpPr>
          <p:cNvPr id="50" name="文本框 49"/>
          <p:cNvSpPr txBox="1"/>
          <p:nvPr>
            <p:custDataLst>
              <p:tags r:id="rId9"/>
            </p:custDataLst>
          </p:nvPr>
        </p:nvSpPr>
        <p:spPr>
          <a:xfrm>
            <a:off x="1655445" y="4831080"/>
            <a:ext cx="6195060" cy="1262380"/>
          </a:xfrm>
          <a:prstGeom prst="rect">
            <a:avLst/>
          </a:prstGeom>
          <a:noFill/>
        </p:spPr>
        <p:txBody>
          <a:bodyPr wrap="square" rtlCol="0">
            <a:noAutofit/>
          </a:bodyPr>
          <a:p>
            <a:pPr algn="l" fontAlgn="auto">
              <a:lnSpc>
                <a:spcPct val="130000"/>
              </a:lnSpc>
              <a:spcAft>
                <a:spcPts val="1000"/>
              </a:spcAft>
            </a:pPr>
            <a:r>
              <a:rPr lang="en-US" altLang="zh-CN" sz="1600" spc="150">
                <a:solidFill>
                  <a:schemeClr val="tx1"/>
                </a:solidFill>
                <a:latin typeface="微软雅黑" panose="020B0503020204020204" charset="-122"/>
                <a:ea typeface="微软雅黑" panose="020B0503020204020204" charset="-122"/>
                <a:cs typeface="微软雅黑" panose="020B0503020204020204" charset="-122"/>
              </a:rPr>
              <a:t>1.</a:t>
            </a: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使学生认识到关税对一国国民经济、进出口贸易发展的意义。</a:t>
            </a: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r>
              <a:rPr lang="en-US" altLang="zh-CN" sz="1600" spc="150">
                <a:solidFill>
                  <a:schemeClr val="tx1"/>
                </a:solidFill>
                <a:latin typeface="微软雅黑" panose="020B0503020204020204" charset="-122"/>
                <a:ea typeface="微软雅黑" panose="020B0503020204020204" charset="-122"/>
                <a:cs typeface="微软雅黑" panose="020B0503020204020204" charset="-122"/>
              </a:rPr>
              <a:t>2.</a:t>
            </a:r>
            <a:r>
              <a:rPr lang="zh-CN" altLang="en-US" sz="1600" spc="150">
                <a:solidFill>
                  <a:schemeClr val="tx1"/>
                </a:solidFill>
                <a:latin typeface="微软雅黑" panose="020B0503020204020204" charset="-122"/>
                <a:ea typeface="微软雅黑" panose="020B0503020204020204" charset="-122"/>
                <a:cs typeface="微软雅黑" panose="020B0503020204020204" charset="-122"/>
              </a:rPr>
              <a:t>培养学生爱国情怀和对公司的忠诚度。</a:t>
            </a:r>
            <a:endParaRPr lang="zh-CN" altLang="en-US" sz="1600" spc="150">
              <a:solidFill>
                <a:schemeClr val="tx1"/>
              </a:solidFill>
              <a:latin typeface="微软雅黑" panose="020B0503020204020204" charset="-122"/>
              <a:ea typeface="微软雅黑" panose="020B0503020204020204" charset="-122"/>
              <a:cs typeface="微软雅黑" panose="020B0503020204020204" charset="-122"/>
            </a:endParaRPr>
          </a:p>
        </p:txBody>
      </p:sp>
      <p:cxnSp>
        <p:nvCxnSpPr>
          <p:cNvPr id="51" name="直接箭头连接符 50"/>
          <p:cNvCxnSpPr/>
          <p:nvPr>
            <p:custDataLst>
              <p:tags r:id="rId10"/>
            </p:custDataLst>
          </p:nvPr>
        </p:nvCxnSpPr>
        <p:spPr>
          <a:xfrm>
            <a:off x="3983678" y="467364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8" name="文本框 57"/>
          <p:cNvSpPr txBox="1"/>
          <p:nvPr>
            <p:custDataLst>
              <p:tags r:id="rId11"/>
            </p:custDataLst>
          </p:nvPr>
        </p:nvSpPr>
        <p:spPr>
          <a:xfrm flipH="1">
            <a:off x="6557459" y="1652590"/>
            <a:ext cx="2335276" cy="294844"/>
          </a:xfrm>
          <a:prstGeom prst="rect">
            <a:avLst/>
          </a:prstGeom>
          <a:noFill/>
        </p:spPr>
        <p:txBody>
          <a:bodyPr wrap="square" bIns="0" rtlCol="0">
            <a:noAutofit/>
          </a:bodyPr>
          <a:p>
            <a:pPr defTabSz="711200" eaLnBrk="0" hangingPunct="0"/>
            <a:r>
              <a:rPr lang="zh-CN" altLang="en-US" sz="1800" b="1">
                <a:solidFill>
                  <a:srgbClr val="FFC000"/>
                </a:solidFill>
                <a:latin typeface="微软雅黑" panose="020B0503020204020204" charset="-122"/>
                <a:ea typeface="微软雅黑" panose="020B0503020204020204" charset="-122"/>
                <a:sym typeface="+mn-ea"/>
              </a:rPr>
              <a:t>能力目标</a:t>
            </a:r>
            <a:endParaRPr lang="zh-CN" altLang="en-US" sz="1800" b="1" spc="300">
              <a:solidFill>
                <a:srgbClr val="FFC000"/>
              </a:solidFill>
              <a:latin typeface="微软雅黑" panose="020B0503020204020204" charset="-122"/>
              <a:ea typeface="微软雅黑" panose="020B0503020204020204" charset="-122"/>
              <a:sym typeface="+mn-ea"/>
            </a:endParaRPr>
          </a:p>
        </p:txBody>
      </p:sp>
      <p:sp>
        <p:nvSpPr>
          <p:cNvPr id="4" name="文本框 3"/>
          <p:cNvSpPr txBox="1"/>
          <p:nvPr>
            <p:custDataLst>
              <p:tags r:id="rId12"/>
            </p:custDataLst>
          </p:nvPr>
        </p:nvSpPr>
        <p:spPr>
          <a:xfrm flipH="1">
            <a:off x="6344933" y="2089535"/>
            <a:ext cx="2502730" cy="2383790"/>
          </a:xfrm>
          <a:prstGeom prst="rect">
            <a:avLst/>
          </a:prstGeom>
          <a:noFill/>
        </p:spPr>
        <p:txBody>
          <a:bodyPr wrap="square" rtlCol="0">
            <a:noAutofit/>
          </a:bodyPr>
          <a:p>
            <a:pPr algn="l" fontAlgn="auto">
              <a:lnSpc>
                <a:spcPct val="130000"/>
              </a:lnSpc>
              <a:spcAft>
                <a:spcPts val="1000"/>
              </a:spcAft>
            </a:pPr>
            <a:r>
              <a:rPr lang="en-US" altLang="zh-CN" sz="1400" spc="150">
                <a:solidFill>
                  <a:schemeClr val="tx1"/>
                </a:solidFill>
                <a:latin typeface="微软雅黑" panose="020B0503020204020204" charset="-122"/>
                <a:ea typeface="微软雅黑" panose="020B0503020204020204" charset="-122"/>
                <a:cs typeface="微软雅黑" panose="020B0503020204020204" charset="-122"/>
              </a:rPr>
              <a:t>1.</a:t>
            </a:r>
            <a:r>
              <a:rPr lang="zh-CN" altLang="en-US" sz="1400" spc="150">
                <a:solidFill>
                  <a:schemeClr val="tx1"/>
                </a:solidFill>
                <a:latin typeface="微软雅黑" panose="020B0503020204020204" charset="-122"/>
                <a:ea typeface="微软雅黑" panose="020B0503020204020204" charset="-122"/>
                <a:cs typeface="微软雅黑" panose="020B0503020204020204" charset="-122"/>
              </a:rPr>
              <a:t>能够正确计算进（出）口关税的应纳税额。</a:t>
            </a: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r>
              <a:rPr lang="en-US" altLang="zh-CN" sz="1400" spc="150">
                <a:solidFill>
                  <a:schemeClr val="tx1"/>
                </a:solidFill>
                <a:latin typeface="微软雅黑" panose="020B0503020204020204" charset="-122"/>
                <a:ea typeface="微软雅黑" panose="020B0503020204020204" charset="-122"/>
                <a:cs typeface="微软雅黑" panose="020B0503020204020204" charset="-122"/>
              </a:rPr>
              <a:t>2.</a:t>
            </a:r>
            <a:r>
              <a:rPr lang="zh-CN" altLang="en-US" sz="1400" spc="150">
                <a:solidFill>
                  <a:schemeClr val="tx1"/>
                </a:solidFill>
                <a:latin typeface="微软雅黑" panose="020B0503020204020204" charset="-122"/>
                <a:ea typeface="微软雅黑" panose="020B0503020204020204" charset="-122"/>
                <a:cs typeface="微软雅黑" panose="020B0503020204020204" charset="-122"/>
              </a:rPr>
              <a:t>能够正确进行关税的纳税申报。</a:t>
            </a: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30000"/>
              </a:lnSpc>
              <a:spcAft>
                <a:spcPts val="1000"/>
              </a:spcAft>
            </a:pPr>
            <a:endParaRPr lang="zh-CN" altLang="en-US" sz="1400" spc="150">
              <a:solidFill>
                <a:schemeClr val="tx1"/>
              </a:solidFill>
              <a:latin typeface="微软雅黑" panose="020B0503020204020204" charset="-122"/>
              <a:ea typeface="微软雅黑" panose="020B0503020204020204" charset="-122"/>
              <a:cs typeface="微软雅黑" panose="020B0503020204020204" charset="-122"/>
            </a:endParaRPr>
          </a:p>
        </p:txBody>
      </p:sp>
      <p:cxnSp>
        <p:nvCxnSpPr>
          <p:cNvPr id="6" name="直接箭头连接符 5"/>
          <p:cNvCxnSpPr/>
          <p:nvPr>
            <p:custDataLst>
              <p:tags r:id="rId13"/>
            </p:custDataLst>
          </p:nvPr>
        </p:nvCxnSpPr>
        <p:spPr>
          <a:xfrm flipH="1">
            <a:off x="6486095" y="207842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9" name="菱形 8"/>
          <p:cNvSpPr/>
          <p:nvPr>
            <p:custDataLst>
              <p:tags r:id="rId14"/>
            </p:custDataLst>
          </p:nvPr>
        </p:nvSpPr>
        <p:spPr>
          <a:xfrm>
            <a:off x="297974" y="1081526"/>
            <a:ext cx="398133" cy="398133"/>
          </a:xfrm>
          <a:prstGeom prst="diamond">
            <a:avLst/>
          </a:prstGeom>
          <a:gradFill>
            <a:gsLst>
              <a:gs pos="51000">
                <a:srgbClr val="78D390">
                  <a:lumMod val="60000"/>
                  <a:lumOff val="40000"/>
                </a:srgbClr>
              </a:gs>
              <a:gs pos="0">
                <a:srgbClr val="78D390">
                  <a:lumMod val="40000"/>
                  <a:lumOff val="60000"/>
                </a:srgbClr>
              </a:gs>
              <a:gs pos="100000">
                <a:srgbClr val="78D390"/>
              </a:gs>
            </a:gsLst>
            <a:lin ang="135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pic>
        <p:nvPicPr>
          <p:cNvPr id="8" name="图片 7" descr="343435383038363b343532323338393bbacfd7f7bbfad6c6"/>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633043" y="1851736"/>
            <a:ext cx="593444" cy="593444"/>
          </a:xfrm>
          <a:prstGeom prst="rect">
            <a:avLst/>
          </a:prstGeom>
          <a:effectLst>
            <a:reflection blurRad="6350" stA="52000" endA="300" endPos="35000" dir="5400000" sy="-100000" algn="bl" rotWithShape="0"/>
          </a:effectLst>
        </p:spPr>
      </p:pic>
      <p:pic>
        <p:nvPicPr>
          <p:cNvPr id="12" name="图片 11" descr="343435383038363b343532323339323bc6b7c5c6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187077" y="1870516"/>
            <a:ext cx="555884" cy="555884"/>
          </a:xfrm>
          <a:prstGeom prst="rect">
            <a:avLst/>
          </a:prstGeom>
          <a:effectLst>
            <a:reflection blurRad="6350" stA="52000" endA="300" endPos="35000" dir="5400000" sy="-100000" algn="bl" rotWithShape="0"/>
          </a:effectLst>
        </p:spPr>
      </p:pic>
      <p:pic>
        <p:nvPicPr>
          <p:cNvPr id="13" name="图片 12" descr="343435383036303b343532343134393bcdb7c4d4b7e7b1a9"/>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412876" y="3174777"/>
            <a:ext cx="554945" cy="554945"/>
          </a:xfrm>
          <a:prstGeom prst="rect">
            <a:avLst/>
          </a:prstGeom>
          <a:effectLst>
            <a:reflection blurRad="6350" stA="52000" endA="300" endPos="3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2"/>
          <p:cNvSpPr>
            <a:spLocks noGrp="1"/>
          </p:cNvSpPr>
          <p:nvPr>
            <p:ph type="title"/>
          </p:nvPr>
        </p:nvSpPr>
        <p:spPr>
          <a:xfrm>
            <a:off x="827405" y="548640"/>
            <a:ext cx="8430260" cy="981075"/>
          </a:xfrm>
          <a:ln/>
        </p:spPr>
        <p:txBody>
          <a:bodyPr wrap="square" lIns="91440" tIns="45720" rIns="91440" bIns="45720" anchor="b" anchorCtr="0"/>
          <a:p>
            <a:pPr eaLnBrk="1" hangingPunct="1">
              <a:lnSpc>
                <a:spcPct val="150000"/>
              </a:lnSpc>
            </a:pPr>
            <a:r>
              <a:rPr lang="en-US" altLang="zh-CN" sz="2400" b="1" dirty="0">
                <a:solidFill>
                  <a:schemeClr val="tx1"/>
                </a:solidFill>
                <a:latin typeface="微软雅黑" panose="020B0503020204020204" charset="-122"/>
                <a:ea typeface="微软雅黑" panose="020B0503020204020204" charset="-122"/>
                <a:cs typeface="微软雅黑" panose="020B0503020204020204" charset="-122"/>
              </a:rPr>
              <a:t>1.</a:t>
            </a:r>
            <a:r>
              <a:rPr lang="zh-CN" altLang="en-US" sz="2400" b="1" dirty="0">
                <a:solidFill>
                  <a:schemeClr val="tx1"/>
                </a:solidFill>
                <a:latin typeface="微软雅黑" panose="020B0503020204020204" charset="-122"/>
                <a:ea typeface="微软雅黑" panose="020B0503020204020204" charset="-122"/>
                <a:cs typeface="微软雅黑" panose="020B0503020204020204" charset="-122"/>
              </a:rPr>
              <a:t>一般进口货物</a:t>
            </a:r>
            <a:br>
              <a:rPr lang="zh-CN" altLang="en-US" sz="2400" b="1" dirty="0">
                <a:solidFill>
                  <a:schemeClr val="tx1"/>
                </a:solidFill>
                <a:latin typeface="微软雅黑" panose="020B0503020204020204" charset="-122"/>
                <a:ea typeface="微软雅黑" panose="020B0503020204020204" charset="-122"/>
                <a:cs typeface="微软雅黑" panose="020B0503020204020204" charset="-122"/>
              </a:rPr>
            </a:b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a:t>
            </a:r>
            <a:r>
              <a:rPr lang="en-US" altLang="zh-CN" sz="2000" b="1" dirty="0">
                <a:solidFill>
                  <a:schemeClr val="tx1"/>
                </a:solidFill>
                <a:latin typeface="微软雅黑" panose="020B0503020204020204" charset="-122"/>
                <a:ea typeface="微软雅黑" panose="020B0503020204020204" charset="-122"/>
                <a:cs typeface="微软雅黑" panose="020B0503020204020204" charset="-122"/>
              </a:rPr>
              <a:t>1</a:t>
            </a: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）以</a:t>
            </a:r>
            <a:r>
              <a:rPr lang="zh-CN" altLang="en-US" sz="2000" b="1" dirty="0">
                <a:solidFill>
                  <a:srgbClr val="FF0000"/>
                </a:solidFill>
                <a:latin typeface="微软雅黑" panose="020B0503020204020204" charset="-122"/>
                <a:ea typeface="微软雅黑" panose="020B0503020204020204" charset="-122"/>
                <a:cs typeface="微软雅黑" panose="020B0503020204020204" charset="-122"/>
              </a:rPr>
              <a:t>成交价</a:t>
            </a: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为基础的完税价格（海关能够审查确定成交价）</a:t>
            </a:r>
            <a:endParaRPr lang="zh-CN" altLang="en-US" sz="2000" b="1"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36866" name="Rectangle 3"/>
          <p:cNvSpPr>
            <a:spLocks noGrp="1"/>
          </p:cNvSpPr>
          <p:nvPr>
            <p:ph idx="1"/>
          </p:nvPr>
        </p:nvSpPr>
        <p:spPr>
          <a:xfrm>
            <a:off x="-36830" y="1701165"/>
            <a:ext cx="9144000" cy="4319588"/>
          </a:xfrm>
        </p:spPr>
        <p:txBody>
          <a:bodyPr wrap="square" lIns="91440" tIns="45720" rIns="91440" bIns="45720" anchor="t"/>
          <a:p>
            <a:pPr marL="342900" marR="0" indent="-342900" algn="l" defTabSz="914400" rtl="0" eaLnBrk="1" fontAlgn="base" latinLnBrk="0" hangingPunct="1">
              <a:lnSpc>
                <a:spcPct val="125000"/>
              </a:lnSpc>
              <a:spcBef>
                <a:spcPts val="0"/>
              </a:spcBef>
              <a:spcAft>
                <a:spcPts val="0"/>
              </a:spcAft>
              <a:buClr>
                <a:schemeClr val="folHlink"/>
              </a:buClr>
              <a:buSzPct val="60000"/>
              <a:buFont typeface="Wingdings" panose="05000000000000000000" pitchFamily="2" charset="2"/>
              <a:buNone/>
            </a:pPr>
            <a:r>
              <a:rPr kumimoji="0" lang="en-US" altLang="zh-CN" sz="3200" b="0" i="0" u="none" strike="noStrike" kern="0" cap="none" spc="0" normalizeH="0" baseline="0" noProof="1" dirty="0">
                <a:solidFill>
                  <a:schemeClr val="tx1"/>
                </a:solidFill>
                <a:latin typeface="宋体" panose="02010600030101010101" pitchFamily="2" charset="-122"/>
                <a:ea typeface="+mn-ea"/>
                <a:cs typeface="+mn-cs"/>
              </a:rPr>
              <a:t>      </a:t>
            </a:r>
            <a:r>
              <a:rPr kumimoji="0" lang="zh-CN" altLang="en-US" sz="2000" b="1" i="0" u="none" strike="noStrike" kern="0" cap="none" spc="0" normalizeH="0" baseline="0" noProof="1" dirty="0">
                <a:solidFill>
                  <a:schemeClr val="tx1"/>
                </a:solidFill>
                <a:latin typeface="宋体" panose="02010600030101010101" pitchFamily="2" charset="-122"/>
                <a:ea typeface="+mn-ea"/>
                <a:cs typeface="+mn-cs"/>
              </a:rPr>
              <a:t>进口货物的完税价格，由海关以该货物的成交价，以及货物运抵我国境内输入地点起卸前的运输、保险费及其相关费用为基础审查确定。</a:t>
            </a:r>
            <a:endParaRPr kumimoji="0" lang="zh-CN" altLang="en-US" sz="2000" b="1" i="0" u="none" strike="noStrike" kern="0" cap="none" spc="0" normalizeH="0" baseline="0" noProof="1" dirty="0">
              <a:solidFill>
                <a:schemeClr val="tx1"/>
              </a:solidFill>
              <a:latin typeface="宋体" panose="02010600030101010101" pitchFamily="2" charset="-122"/>
              <a:ea typeface="+mn-ea"/>
              <a:cs typeface="+mn-cs"/>
            </a:endParaRPr>
          </a:p>
          <a:p>
            <a:pPr marL="342900" marR="0" indent="-342900" algn="l" defTabSz="914400" rtl="0" eaLnBrk="1" fontAlgn="base" latinLnBrk="0" hangingPunct="1">
              <a:lnSpc>
                <a:spcPct val="125000"/>
              </a:lnSpc>
              <a:spcBef>
                <a:spcPts val="0"/>
              </a:spcBef>
              <a:spcAft>
                <a:spcPts val="0"/>
              </a:spcAft>
              <a:buClr>
                <a:schemeClr val="folHlink"/>
              </a:buClr>
              <a:buSzPct val="60000"/>
              <a:buFont typeface="Wingdings" panose="05000000000000000000" pitchFamily="2" charset="2"/>
              <a:buNone/>
            </a:pPr>
            <a:r>
              <a:rPr kumimoji="0" lang="zh-CN" altLang="en-US" sz="2000" b="1" i="0" u="none" strike="noStrike" kern="0" cap="none" spc="0" normalizeH="0" baseline="0" noProof="1" dirty="0">
                <a:solidFill>
                  <a:schemeClr val="tx1"/>
                </a:solidFill>
                <a:latin typeface="宋体" panose="02010600030101010101" pitchFamily="2" charset="-122"/>
                <a:ea typeface="+mn-ea"/>
                <a:cs typeface="+mn-cs"/>
              </a:rPr>
              <a:t>      货物的成交价格是指买方为购买该货物，并按</a:t>
            </a:r>
            <a:r>
              <a:rPr kumimoji="0" lang="en-US" altLang="zh-CN" sz="2000" b="1" i="0" u="none" strike="noStrike" kern="0" cap="none" spc="0" normalizeH="0" baseline="0" noProof="1" dirty="0">
                <a:solidFill>
                  <a:schemeClr val="tx1"/>
                </a:solidFill>
                <a:latin typeface="宋体" panose="02010600030101010101" pitchFamily="2" charset="-122"/>
                <a:ea typeface="+mn-ea"/>
                <a:cs typeface="+mn-cs"/>
              </a:rPr>
              <a:t>2002</a:t>
            </a:r>
            <a:r>
              <a:rPr kumimoji="0" lang="zh-CN" altLang="en-US" sz="2000" b="1" i="0" u="none" strike="noStrike" kern="0" cap="none" spc="0" normalizeH="0" baseline="0" noProof="1" dirty="0">
                <a:solidFill>
                  <a:schemeClr val="tx1"/>
                </a:solidFill>
                <a:latin typeface="宋体" panose="02010600030101010101" pitchFamily="2" charset="-122"/>
                <a:ea typeface="+mn-ea"/>
                <a:cs typeface="+mn-cs"/>
              </a:rPr>
              <a:t>年实施的</a:t>
            </a:r>
            <a:r>
              <a:rPr kumimoji="0" lang="en-US" altLang="zh-CN" sz="2000" b="1" i="0" u="none" strike="noStrike" kern="0" cap="none" spc="0" normalizeH="0" baseline="0" noProof="1" dirty="0">
                <a:solidFill>
                  <a:schemeClr val="tx1"/>
                </a:solidFill>
                <a:latin typeface="宋体" panose="02010600030101010101" pitchFamily="2" charset="-122"/>
                <a:ea typeface="+mn-ea"/>
                <a:cs typeface="+mn-cs"/>
              </a:rPr>
              <a:t>《</a:t>
            </a:r>
            <a:r>
              <a:rPr kumimoji="0" lang="zh-CN" altLang="en-US" sz="2000" b="1" i="0" u="none" strike="noStrike" kern="0" cap="none" spc="0" normalizeH="0" baseline="0" noProof="1" dirty="0">
                <a:solidFill>
                  <a:schemeClr val="tx1"/>
                </a:solidFill>
                <a:latin typeface="宋体" panose="02010600030101010101" pitchFamily="2" charset="-122"/>
                <a:ea typeface="+mn-ea"/>
                <a:cs typeface="+mn-cs"/>
              </a:rPr>
              <a:t>中华人民共和国海关审定完税价格办法</a:t>
            </a:r>
            <a:r>
              <a:rPr kumimoji="0" lang="en-US" altLang="zh-CN" sz="2000" b="1" i="0" u="none" strike="noStrike" kern="0" cap="none" spc="0" normalizeH="0" baseline="0" noProof="1" dirty="0">
                <a:solidFill>
                  <a:schemeClr val="tx1"/>
                </a:solidFill>
                <a:latin typeface="宋体" panose="02010600030101010101" pitchFamily="2" charset="-122"/>
                <a:ea typeface="+mn-ea"/>
                <a:cs typeface="+mn-cs"/>
              </a:rPr>
              <a:t>》</a:t>
            </a:r>
            <a:r>
              <a:rPr kumimoji="0" lang="zh-CN" altLang="en-US" sz="2000" b="1" i="0" u="none" strike="noStrike" kern="0" cap="none" spc="0" normalizeH="0" baseline="0" noProof="1" dirty="0">
                <a:solidFill>
                  <a:schemeClr val="tx1"/>
                </a:solidFill>
                <a:latin typeface="宋体" panose="02010600030101010101" pitchFamily="2" charset="-122"/>
                <a:ea typeface="+mn-ea"/>
                <a:cs typeface="+mn-cs"/>
              </a:rPr>
              <a:t>有关规定调整后的实付或应付价格。</a:t>
            </a:r>
            <a:endParaRPr kumimoji="0" lang="zh-CN" altLang="en-US" sz="2000" b="1" i="0" u="none" strike="noStrike" kern="0" cap="none" spc="0" normalizeH="0" baseline="0" noProof="1" dirty="0">
              <a:solidFill>
                <a:schemeClr val="tx1"/>
              </a:solidFill>
              <a:latin typeface="宋体" panose="02010600030101010101" pitchFamily="2" charset="-122"/>
              <a:ea typeface="+mn-ea"/>
              <a:cs typeface="+mn-cs"/>
            </a:endParaRPr>
          </a:p>
          <a:p>
            <a:pPr marL="342900" marR="0" indent="-342900" algn="l" defTabSz="914400" rtl="0" eaLnBrk="1" fontAlgn="base" latinLnBrk="0" hangingPunct="1">
              <a:lnSpc>
                <a:spcPct val="125000"/>
              </a:lnSpc>
              <a:spcBef>
                <a:spcPts val="0"/>
              </a:spcBef>
              <a:spcAft>
                <a:spcPts val="0"/>
              </a:spcAft>
              <a:buClr>
                <a:schemeClr val="folHlink"/>
              </a:buClr>
              <a:buSzPct val="60000"/>
              <a:buFont typeface="Wingdings" panose="05000000000000000000" pitchFamily="2" charset="2"/>
              <a:buNone/>
            </a:pPr>
            <a:r>
              <a:rPr kumimoji="0" lang="zh-CN" altLang="en-US" sz="2000" b="1" i="0" u="none" strike="noStrike" kern="0" cap="none" spc="0" normalizeH="0" baseline="0" noProof="1" dirty="0">
                <a:solidFill>
                  <a:schemeClr val="tx1"/>
                </a:solidFill>
                <a:latin typeface="宋体" panose="02010600030101010101" pitchFamily="2" charset="-122"/>
                <a:ea typeface="+mn-ea"/>
                <a:cs typeface="+mn-cs"/>
              </a:rPr>
              <a:t>  即：进口货物完税价格</a:t>
            </a:r>
            <a:endParaRPr kumimoji="0" lang="zh-CN" altLang="en-US" sz="2000" b="1" i="0" u="none" strike="noStrike" kern="0" cap="none" spc="0" normalizeH="0" baseline="0" noProof="1" dirty="0">
              <a:solidFill>
                <a:schemeClr val="tx1"/>
              </a:solidFill>
              <a:latin typeface="宋体" panose="02010600030101010101" pitchFamily="2" charset="-122"/>
              <a:ea typeface="+mn-ea"/>
              <a:cs typeface="+mn-cs"/>
            </a:endParaRPr>
          </a:p>
          <a:p>
            <a:pPr marL="0" marR="0" indent="-342900" algn="l" defTabSz="685800" rtl="0" eaLnBrk="1" fontAlgn="base" latinLnBrk="0" hangingPunct="1">
              <a:lnSpc>
                <a:spcPct val="125000"/>
              </a:lnSpc>
              <a:spcBef>
                <a:spcPts val="0"/>
              </a:spcBef>
              <a:spcAft>
                <a:spcPts val="0"/>
              </a:spcAft>
              <a:buClr>
                <a:schemeClr val="folHlink"/>
              </a:buClr>
              <a:buSzPct val="60000"/>
              <a:buFont typeface="Wingdings" panose="05000000000000000000" pitchFamily="2" charset="2"/>
              <a:buChar char="n"/>
            </a:pPr>
            <a:r>
              <a:rPr kumimoji="0" lang="zh-CN" altLang="en-US" sz="2000" b="1" i="0" u="none" strike="noStrike" kern="0" cap="none" spc="0" normalizeH="0" baseline="0" noProof="1" dirty="0">
                <a:solidFill>
                  <a:schemeClr val="tx1"/>
                </a:solidFill>
                <a:latin typeface="宋体" panose="02010600030101010101" pitchFamily="2" charset="-122"/>
                <a:ea typeface="+mn-ea"/>
                <a:cs typeface="+mn-cs"/>
              </a:rPr>
              <a:t>   </a:t>
            </a:r>
            <a:r>
              <a:rPr kumimoji="0" lang="en-US" sz="2000" b="1" i="0" u="none" strike="noStrike" kern="0" cap="none" spc="0" normalizeH="0" baseline="0" noProof="1" dirty="0">
                <a:solidFill>
                  <a:schemeClr val="tx1"/>
                </a:solidFill>
                <a:latin typeface="宋体" panose="02010600030101010101" pitchFamily="2" charset="-122"/>
                <a:ea typeface="+mn-ea"/>
                <a:cs typeface="+mn-cs"/>
              </a:rPr>
              <a:t>=</a:t>
            </a:r>
            <a:r>
              <a:rPr kumimoji="0" lang="zh-CN" sz="2000" b="0" i="0" u="none" strike="noStrike" kern="100" cap="none" spc="0" normalizeH="0" baseline="0" noProof="1" dirty="0">
                <a:solidFill>
                  <a:schemeClr val="tx1"/>
                </a:solidFill>
                <a:latin typeface="微软雅黑" panose="020B0503020204020204" charset="-122"/>
                <a:ea typeface="微软雅黑" panose="020B0503020204020204" charset="-122"/>
                <a:cs typeface="Times New Roman" panose="02020603050405020304"/>
                <a:sym typeface="+mn-ea"/>
              </a:rPr>
              <a:t>货价＋起卸前的包装费、运费、保费、劳务费＋相关的特许权</a:t>
            </a:r>
            <a:r>
              <a:rPr kumimoji="0" lang="zh-CN" sz="2000" b="0" i="0" u="none" strike="noStrike" kern="100" cap="none" spc="0" normalizeH="0" baseline="0" noProof="1" dirty="0" smtClean="0">
                <a:solidFill>
                  <a:schemeClr val="tx1"/>
                </a:solidFill>
                <a:latin typeface="微软雅黑" panose="020B0503020204020204" charset="-122"/>
                <a:ea typeface="微软雅黑" panose="020B0503020204020204" charset="-122"/>
                <a:cs typeface="Times New Roman" panose="02020603050405020304"/>
                <a:sym typeface="+mn-ea"/>
              </a:rPr>
              <a:t>使用费</a:t>
            </a:r>
            <a:r>
              <a:rPr kumimoji="0" lang="zh-CN" altLang="en-US" sz="2000" b="0" i="0" u="none" strike="noStrike" kern="100" cap="none" spc="0" normalizeH="0" baseline="0" noProof="1" dirty="0" smtClean="0">
                <a:solidFill>
                  <a:schemeClr val="tx1"/>
                </a:solidFill>
                <a:latin typeface="微软雅黑" panose="020B0503020204020204" charset="-122"/>
                <a:ea typeface="微软雅黑" panose="020B0503020204020204" charset="-122"/>
                <a:cs typeface="Times New Roman" panose="02020603050405020304"/>
                <a:sym typeface="+mn-ea"/>
              </a:rPr>
              <a:t>（</a:t>
            </a:r>
            <a:r>
              <a:rPr kumimoji="0" lang="zh-CN" sz="2000" b="0" i="0" u="none" strike="noStrike" kern="100" cap="none" spc="0" normalizeH="0" baseline="0" noProof="1" dirty="0" smtClean="0">
                <a:solidFill>
                  <a:schemeClr val="tx1"/>
                </a:solidFill>
                <a:latin typeface="微软雅黑" panose="020B0503020204020204" charset="-122"/>
                <a:ea typeface="微软雅黑" panose="020B0503020204020204" charset="-122"/>
                <a:cs typeface="Times New Roman" panose="02020603050405020304"/>
                <a:sym typeface="+mn-ea"/>
              </a:rPr>
              <a:t>专利</a:t>
            </a:r>
            <a:r>
              <a:rPr kumimoji="0" lang="zh-CN" sz="2000" b="0" i="0" u="none" strike="noStrike" kern="100" cap="none" spc="0" normalizeH="0" baseline="0" noProof="1" dirty="0">
                <a:solidFill>
                  <a:schemeClr val="tx1"/>
                </a:solidFill>
                <a:latin typeface="微软雅黑" panose="020B0503020204020204" charset="-122"/>
                <a:ea typeface="微软雅黑" panose="020B0503020204020204" charset="-122"/>
                <a:cs typeface="Times New Roman" panose="02020603050405020304"/>
                <a:sym typeface="+mn-ea"/>
              </a:rPr>
              <a:t>商标</a:t>
            </a:r>
            <a:r>
              <a:rPr kumimoji="0" lang="zh-CN" sz="2000" b="0" i="0" u="none" strike="noStrike" kern="100" cap="none" spc="0" normalizeH="0" baseline="0" noProof="1" dirty="0" smtClean="0">
                <a:solidFill>
                  <a:schemeClr val="tx1"/>
                </a:solidFill>
                <a:latin typeface="微软雅黑" panose="020B0503020204020204" charset="-122"/>
                <a:ea typeface="微软雅黑" panose="020B0503020204020204" charset="-122"/>
                <a:cs typeface="Times New Roman" panose="02020603050405020304"/>
                <a:sym typeface="+mn-ea"/>
              </a:rPr>
              <a:t>等</a:t>
            </a:r>
            <a:r>
              <a:rPr kumimoji="0" lang="zh-CN" altLang="en-US" sz="2000" b="0" i="0" u="none" strike="noStrike" kern="100" cap="none" spc="0" normalizeH="0" baseline="0" noProof="1" dirty="0" smtClean="0">
                <a:solidFill>
                  <a:schemeClr val="tx1"/>
                </a:solidFill>
                <a:latin typeface="微软雅黑" panose="020B0503020204020204" charset="-122"/>
                <a:ea typeface="微软雅黑" panose="020B0503020204020204" charset="-122"/>
                <a:cs typeface="Times New Roman" panose="02020603050405020304"/>
                <a:sym typeface="+mn-ea"/>
              </a:rPr>
              <a:t>）</a:t>
            </a:r>
            <a:r>
              <a:rPr kumimoji="0" lang="zh-CN" sz="2000" b="0" i="0" u="none" strike="noStrike" kern="100" cap="none" spc="0" normalizeH="0" baseline="0" noProof="1" dirty="0" smtClean="0">
                <a:solidFill>
                  <a:schemeClr val="tx1"/>
                </a:solidFill>
                <a:latin typeface="微软雅黑" panose="020B0503020204020204" charset="-122"/>
                <a:ea typeface="微软雅黑" panose="020B0503020204020204" charset="-122"/>
                <a:cs typeface="Times New Roman" panose="02020603050405020304"/>
                <a:sym typeface="+mn-ea"/>
              </a:rPr>
              <a:t>＋</a:t>
            </a:r>
            <a:r>
              <a:rPr kumimoji="0" lang="zh-CN" sz="2000" b="0" i="0" u="none" strike="noStrike" kern="100" cap="none" spc="0" normalizeH="0" baseline="0" noProof="1" dirty="0">
                <a:solidFill>
                  <a:schemeClr val="tx1"/>
                </a:solidFill>
                <a:latin typeface="微软雅黑" panose="020B0503020204020204" charset="-122"/>
                <a:ea typeface="微软雅黑" panose="020B0503020204020204" charset="-122"/>
                <a:cs typeface="Times New Roman" panose="02020603050405020304"/>
                <a:sym typeface="+mn-ea"/>
              </a:rPr>
              <a:t>卖方佣金。不包括：买方佣金、回扣。</a:t>
            </a:r>
            <a:endParaRPr kumimoji="0" lang="zh-CN" sz="2000" b="0" i="0" u="none" strike="noStrike" kern="100" cap="none" spc="0" normalizeH="0" baseline="0" noProof="1" dirty="0">
              <a:solidFill>
                <a:schemeClr val="tx1"/>
              </a:solidFill>
              <a:latin typeface="微软雅黑" panose="020B0503020204020204" charset="-122"/>
              <a:ea typeface="微软雅黑" panose="020B0503020204020204" charset="-122"/>
              <a:cs typeface="Times New Roman" panose="02020603050405020304"/>
            </a:endParaRPr>
          </a:p>
          <a:p>
            <a:pPr marL="0" marR="0" indent="-342900" algn="l" defTabSz="685800" rtl="0" eaLnBrk="1" fontAlgn="base" latinLnBrk="0" hangingPunct="1">
              <a:lnSpc>
                <a:spcPct val="125000"/>
              </a:lnSpc>
              <a:spcBef>
                <a:spcPts val="0"/>
              </a:spcBef>
              <a:spcAft>
                <a:spcPts val="0"/>
              </a:spcAft>
              <a:buClr>
                <a:schemeClr val="folHlink"/>
              </a:buClr>
              <a:buSzPct val="60000"/>
              <a:buFont typeface="Wingdings" panose="05000000000000000000" pitchFamily="2" charset="2"/>
              <a:buChar char="n"/>
            </a:pPr>
            <a:r>
              <a:rPr kumimoji="0" lang="zh-CN" sz="2000" b="0" i="0" u="none" strike="noStrike" kern="100" cap="none" spc="0" normalizeH="0" baseline="0" noProof="1" dirty="0">
                <a:solidFill>
                  <a:schemeClr val="tx1"/>
                </a:solidFill>
                <a:latin typeface="微软雅黑" panose="020B0503020204020204" charset="-122"/>
                <a:ea typeface="微软雅黑" panose="020B0503020204020204" charset="-122"/>
                <a:cs typeface="Times New Roman" panose="02020603050405020304"/>
                <a:sym typeface="+mn-ea"/>
              </a:rPr>
              <a:t>【提示】卖方违反合同规定延期交货的罚款，卖方在货价中冲减时，罚款则不能从成交价格中扣除 </a:t>
            </a:r>
            <a:endParaRPr kumimoji="0" lang="zh-CN" sz="2000" b="0" i="0" u="none" strike="noStrike" kern="100" cap="none" spc="0" normalizeH="0" baseline="0" noProof="1" dirty="0">
              <a:solidFill>
                <a:schemeClr val="tx1"/>
              </a:solidFill>
              <a:latin typeface="微软雅黑" panose="020B0503020204020204" charset="-122"/>
              <a:ea typeface="微软雅黑" panose="020B0503020204020204" charset="-122"/>
              <a:cs typeface="Times New Roman" panose="02020603050405020304"/>
            </a:endParaRPr>
          </a:p>
          <a:p>
            <a:pPr marL="342900" marR="0" indent="-342900" algn="l" defTabSz="914400" rtl="0" eaLnBrk="1" fontAlgn="base" latinLnBrk="0" hangingPunct="1">
              <a:lnSpc>
                <a:spcPct val="120000"/>
              </a:lnSpc>
              <a:spcBef>
                <a:spcPts val="25"/>
              </a:spcBef>
              <a:spcAft>
                <a:spcPct val="0"/>
              </a:spcAft>
              <a:buClr>
                <a:schemeClr val="folHlink"/>
              </a:buClr>
              <a:buSzPct val="60000"/>
              <a:buFont typeface="Wingdings" panose="05000000000000000000" pitchFamily="2" charset="2"/>
              <a:buNone/>
            </a:pPr>
            <a:endParaRPr kumimoji="0" lang="zh-CN" altLang="zh-CN" sz="2000" b="0" i="0" u="none" strike="noStrike" kern="100" cap="none" spc="0" normalizeH="0" baseline="0" noProof="1" dirty="0">
              <a:solidFill>
                <a:schemeClr val="tx1"/>
              </a:solidFill>
              <a:latin typeface="微软雅黑" panose="020B0503020204020204" charset="-122"/>
              <a:ea typeface="微软雅黑" panose="020B0503020204020204" charset="-122"/>
              <a:cs typeface="Times New Roman" panose="02020603050405020304"/>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Rectangle 2"/>
          <p:cNvSpPr>
            <a:spLocks noGrp="1"/>
          </p:cNvSpPr>
          <p:nvPr>
            <p:ph type="title"/>
          </p:nvPr>
        </p:nvSpPr>
        <p:spPr>
          <a:xfrm>
            <a:off x="784225" y="333375"/>
            <a:ext cx="7793038" cy="503238"/>
          </a:xfrm>
          <a:ln/>
        </p:spPr>
        <p:txBody>
          <a:bodyPr wrap="square" lIns="91440" tIns="45720" rIns="91440" bIns="45720" anchor="b" anchorCtr="0"/>
          <a:p>
            <a:pPr eaLnBrk="1" hangingPunct="1"/>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a:t>
            </a:r>
            <a:r>
              <a:rPr lang="en-US" altLang="zh-CN" sz="2000" b="1" dirty="0">
                <a:solidFill>
                  <a:schemeClr val="tx1"/>
                </a:solidFill>
                <a:latin typeface="微软雅黑" panose="020B0503020204020204" charset="-122"/>
                <a:ea typeface="微软雅黑" panose="020B0503020204020204" charset="-122"/>
                <a:cs typeface="微软雅黑" panose="020B0503020204020204" charset="-122"/>
              </a:rPr>
              <a:t>2</a:t>
            </a: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sz="2000" b="1" dirty="0">
                <a:solidFill>
                  <a:srgbClr val="FF0000"/>
                </a:solidFill>
                <a:latin typeface="微软雅黑" panose="020B0503020204020204" charset="-122"/>
                <a:ea typeface="微软雅黑" panose="020B0503020204020204" charset="-122"/>
                <a:cs typeface="微软雅黑" panose="020B0503020204020204" charset="-122"/>
              </a:rPr>
              <a:t>海关估定</a:t>
            </a: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完税价格（海关不能审查确定成交价）</a:t>
            </a:r>
            <a:endParaRPr lang="zh-CN" altLang="en-US" sz="2000" b="1"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1986" name="Rectangle 3"/>
          <p:cNvSpPr>
            <a:spLocks noGrp="1"/>
          </p:cNvSpPr>
          <p:nvPr>
            <p:ph idx="1"/>
          </p:nvPr>
        </p:nvSpPr>
        <p:spPr>
          <a:xfrm>
            <a:off x="395605" y="836613"/>
            <a:ext cx="8589963" cy="5295900"/>
          </a:xfrm>
          <a:ln/>
        </p:spPr>
        <p:txBody>
          <a:bodyPr wrap="square" lIns="91440" tIns="45720" rIns="91440" bIns="45720" anchor="t" anchorCtr="0"/>
          <a:p>
            <a:pPr eaLnBrk="1" hangingPunct="1">
              <a:lnSpc>
                <a:spcPct val="120000"/>
              </a:lnSpc>
              <a:spcBef>
                <a:spcPts val="25"/>
              </a:spcBef>
              <a:spcAft>
                <a:spcPts val="0"/>
              </a:spcAft>
              <a:buNone/>
            </a:pPr>
            <a:r>
              <a:rPr lang="en-US" altLang="zh-CN" sz="2800" dirty="0">
                <a:latin typeface="宋体" panose="02010600030101010101" pitchFamily="2" charset="-122"/>
              </a:rPr>
              <a:t>      </a:t>
            </a:r>
            <a:r>
              <a:rPr lang="zh-CN" altLang="en-US" sz="2000" b="1" dirty="0">
                <a:latin typeface="宋体" panose="02010600030101010101" pitchFamily="2" charset="-122"/>
              </a:rPr>
              <a:t>进口货物的成交价格不符合规定条件或不能确定的，完税价格由海关估定：</a:t>
            </a:r>
            <a:endParaRPr lang="zh-CN" altLang="en-US" sz="2000" b="1" dirty="0">
              <a:latin typeface="宋体" panose="02010600030101010101" pitchFamily="2" charset="-122"/>
            </a:endParaRPr>
          </a:p>
          <a:p>
            <a:pPr eaLnBrk="1" hangingPunct="1">
              <a:lnSpc>
                <a:spcPct val="120000"/>
              </a:lnSpc>
              <a:spcBef>
                <a:spcPts val="25"/>
              </a:spcBef>
              <a:spcAft>
                <a:spcPts val="0"/>
              </a:spcAft>
              <a:buNone/>
            </a:pPr>
            <a:r>
              <a:rPr lang="zh-CN" altLang="en-US" sz="2000" b="1" dirty="0">
                <a:latin typeface="宋体" panose="02010600030101010101" pitchFamily="2" charset="-122"/>
              </a:rPr>
              <a:t>      </a:t>
            </a:r>
            <a:r>
              <a:rPr lang="zh-CN" altLang="en-US" sz="2000" b="1" dirty="0">
                <a:latin typeface="Calibri" panose="020F0502020204030204" pitchFamily="34" charset="0"/>
              </a:rPr>
              <a:t>①</a:t>
            </a:r>
            <a:r>
              <a:rPr lang="zh-CN" altLang="en-US" sz="2000" b="1" dirty="0">
                <a:latin typeface="宋体" panose="02010600030101010101" pitchFamily="2" charset="-122"/>
              </a:rPr>
              <a:t>相同或类似货物成交价格方法；</a:t>
            </a:r>
            <a:endParaRPr lang="zh-CN" altLang="en-US" sz="2000" b="1" dirty="0">
              <a:latin typeface="宋体" panose="02010600030101010101" pitchFamily="2" charset="-122"/>
            </a:endParaRPr>
          </a:p>
          <a:p>
            <a:pPr eaLnBrk="1" hangingPunct="1">
              <a:lnSpc>
                <a:spcPct val="120000"/>
              </a:lnSpc>
              <a:spcBef>
                <a:spcPts val="25"/>
              </a:spcBef>
              <a:spcAft>
                <a:spcPts val="0"/>
              </a:spcAft>
              <a:buNone/>
            </a:pPr>
            <a:r>
              <a:rPr lang="zh-CN" altLang="en-US" sz="2000" b="1" dirty="0">
                <a:latin typeface="宋体" panose="02010600030101010101" pitchFamily="2" charset="-122"/>
              </a:rPr>
              <a:t>      </a:t>
            </a:r>
            <a:r>
              <a:rPr lang="zh-CN" altLang="en-US" sz="2000" b="1" dirty="0">
                <a:latin typeface="Calibri" panose="020F0502020204030204" pitchFamily="34" charset="0"/>
              </a:rPr>
              <a:t>②</a:t>
            </a:r>
            <a:r>
              <a:rPr lang="zh-CN" altLang="en-US" sz="2000" b="1" dirty="0">
                <a:latin typeface="宋体" panose="02010600030101010101" pitchFamily="2" charset="-122"/>
              </a:rPr>
              <a:t>倒扣价格方法；</a:t>
            </a:r>
            <a:endParaRPr lang="zh-CN" altLang="en-US" sz="2000" b="1" dirty="0">
              <a:latin typeface="宋体" panose="02010600030101010101" pitchFamily="2" charset="-122"/>
            </a:endParaRPr>
          </a:p>
          <a:p>
            <a:pPr eaLnBrk="1" hangingPunct="1">
              <a:lnSpc>
                <a:spcPct val="120000"/>
              </a:lnSpc>
              <a:spcBef>
                <a:spcPts val="25"/>
              </a:spcBef>
              <a:spcAft>
                <a:spcPts val="0"/>
              </a:spcAft>
              <a:buNone/>
            </a:pPr>
            <a:r>
              <a:rPr lang="zh-CN" altLang="en-US" sz="2000" b="1" dirty="0">
                <a:latin typeface="宋体" panose="02010600030101010101" pitchFamily="2" charset="-122"/>
              </a:rPr>
              <a:t>      即：完税价格</a:t>
            </a:r>
            <a:endParaRPr lang="zh-CN" altLang="en-US" sz="2000" b="1" dirty="0">
              <a:latin typeface="宋体" panose="02010600030101010101" pitchFamily="2" charset="-122"/>
            </a:endParaRPr>
          </a:p>
          <a:p>
            <a:pPr eaLnBrk="1" hangingPunct="1">
              <a:lnSpc>
                <a:spcPct val="120000"/>
              </a:lnSpc>
              <a:spcBef>
                <a:spcPts val="25"/>
              </a:spcBef>
              <a:spcAft>
                <a:spcPts val="0"/>
              </a:spcAft>
              <a:buNone/>
            </a:pPr>
            <a:r>
              <a:rPr lang="zh-CN" altLang="en-US" sz="2000" b="1" dirty="0">
                <a:latin typeface="宋体" panose="02010600030101010101" pitchFamily="2" charset="-122"/>
              </a:rPr>
              <a:t>      </a:t>
            </a:r>
            <a:r>
              <a:rPr lang="en-US" altLang="zh-CN" sz="2000" b="1" dirty="0">
                <a:latin typeface="宋体" panose="02010600030101010101" pitchFamily="2" charset="-122"/>
              </a:rPr>
              <a:t>=</a:t>
            </a:r>
            <a:r>
              <a:rPr lang="zh-CN" altLang="en-US" sz="2000" b="1" dirty="0">
                <a:latin typeface="宋体" panose="02010600030101010101" pitchFamily="2" charset="-122"/>
              </a:rPr>
              <a:t>境内销售价格</a:t>
            </a:r>
            <a:r>
              <a:rPr lang="en-US" altLang="zh-CN" sz="2000" b="1" dirty="0">
                <a:latin typeface="宋体" panose="02010600030101010101" pitchFamily="2" charset="-122"/>
              </a:rPr>
              <a:t>-</a:t>
            </a:r>
            <a:r>
              <a:rPr lang="zh-CN" altLang="en-US" sz="2000" b="1" dirty="0">
                <a:latin typeface="宋体" panose="02010600030101010101" pitchFamily="2" charset="-122"/>
              </a:rPr>
              <a:t>（境内销售时的利润和一般费用及佣金</a:t>
            </a:r>
            <a:r>
              <a:rPr lang="en-US" altLang="zh-CN" sz="2000" b="1" dirty="0">
                <a:latin typeface="宋体" panose="02010600030101010101" pitchFamily="2" charset="-122"/>
              </a:rPr>
              <a:t>+</a:t>
            </a:r>
            <a:r>
              <a:rPr lang="zh-CN" altLang="en-US" sz="2000" b="1" dirty="0">
                <a:latin typeface="宋体" panose="02010600030101010101" pitchFamily="2" charset="-122"/>
              </a:rPr>
              <a:t>起卸后的运费、保险费、装卸费及其他相关费用</a:t>
            </a:r>
            <a:r>
              <a:rPr lang="en-US" altLang="zh-CN" sz="2000" b="1" dirty="0">
                <a:latin typeface="宋体" panose="02010600030101010101" pitchFamily="2" charset="-122"/>
              </a:rPr>
              <a:t>+</a:t>
            </a:r>
            <a:r>
              <a:rPr lang="zh-CN" altLang="en-US" sz="2000" b="1" dirty="0">
                <a:latin typeface="宋体" panose="02010600030101010101" pitchFamily="2" charset="-122"/>
              </a:rPr>
              <a:t>进口关税、进口环节税和其他国内销售税）</a:t>
            </a:r>
            <a:endParaRPr lang="zh-CN" altLang="en-US" sz="2000" b="1" dirty="0">
              <a:latin typeface="宋体" panose="02010600030101010101" pitchFamily="2" charset="-122"/>
            </a:endParaRPr>
          </a:p>
          <a:p>
            <a:pPr eaLnBrk="1" hangingPunct="1">
              <a:lnSpc>
                <a:spcPct val="120000"/>
              </a:lnSpc>
              <a:spcBef>
                <a:spcPts val="25"/>
              </a:spcBef>
              <a:spcAft>
                <a:spcPts val="0"/>
              </a:spcAft>
              <a:buNone/>
            </a:pPr>
            <a:r>
              <a:rPr lang="zh-CN" altLang="en-US" sz="2000" b="1" dirty="0">
                <a:latin typeface="宋体" panose="02010600030101010101" pitchFamily="2" charset="-122"/>
              </a:rPr>
              <a:t>     </a:t>
            </a:r>
            <a:r>
              <a:rPr lang="zh-CN" altLang="en-US" sz="2000" b="1" dirty="0">
                <a:latin typeface="Calibri" panose="020F0502020204030204" pitchFamily="34" charset="0"/>
              </a:rPr>
              <a:t>③</a:t>
            </a:r>
            <a:r>
              <a:rPr lang="zh-CN" altLang="en-US" sz="2000" b="1" dirty="0">
                <a:latin typeface="宋体" panose="02010600030101010101" pitchFamily="2" charset="-122"/>
              </a:rPr>
              <a:t>计算价格方法；</a:t>
            </a:r>
            <a:endParaRPr lang="zh-CN" altLang="en-US" sz="2000" b="1" dirty="0">
              <a:latin typeface="宋体" panose="02010600030101010101" pitchFamily="2" charset="-122"/>
            </a:endParaRPr>
          </a:p>
          <a:p>
            <a:pPr eaLnBrk="1" hangingPunct="1">
              <a:lnSpc>
                <a:spcPct val="120000"/>
              </a:lnSpc>
              <a:spcBef>
                <a:spcPts val="25"/>
              </a:spcBef>
              <a:spcAft>
                <a:spcPts val="0"/>
              </a:spcAft>
              <a:buNone/>
            </a:pPr>
            <a:r>
              <a:rPr lang="zh-CN" altLang="en-US" sz="2000" b="1" dirty="0">
                <a:latin typeface="宋体" panose="02010600030101010101" pitchFamily="2" charset="-122"/>
              </a:rPr>
              <a:t>      即：完税价格</a:t>
            </a:r>
            <a:endParaRPr lang="zh-CN" altLang="en-US" sz="2000" b="1" dirty="0">
              <a:latin typeface="宋体" panose="02010600030101010101" pitchFamily="2" charset="-122"/>
            </a:endParaRPr>
          </a:p>
          <a:p>
            <a:pPr eaLnBrk="1" hangingPunct="1">
              <a:lnSpc>
                <a:spcPct val="120000"/>
              </a:lnSpc>
              <a:spcBef>
                <a:spcPts val="25"/>
              </a:spcBef>
              <a:spcAft>
                <a:spcPts val="0"/>
              </a:spcAft>
              <a:buNone/>
            </a:pPr>
            <a:r>
              <a:rPr lang="zh-CN" altLang="en-US" sz="2000" b="1" dirty="0">
                <a:latin typeface="宋体" panose="02010600030101010101" pitchFamily="2" charset="-122"/>
              </a:rPr>
              <a:t>      </a:t>
            </a:r>
            <a:r>
              <a:rPr lang="en-US" altLang="zh-CN" sz="2000" b="1" dirty="0">
                <a:latin typeface="宋体" panose="02010600030101010101" pitchFamily="2" charset="-122"/>
              </a:rPr>
              <a:t>=</a:t>
            </a:r>
            <a:r>
              <a:rPr lang="zh-CN" altLang="en-US" sz="2000" b="1" dirty="0">
                <a:latin typeface="宋体" panose="02010600030101010101" pitchFamily="2" charset="-122"/>
              </a:rPr>
              <a:t>原材料价值及装配等加工费</a:t>
            </a:r>
            <a:r>
              <a:rPr lang="en-US" altLang="zh-CN" sz="2000" b="1" dirty="0">
                <a:latin typeface="宋体" panose="02010600030101010101" pitchFamily="2" charset="-122"/>
              </a:rPr>
              <a:t>+</a:t>
            </a:r>
            <a:r>
              <a:rPr lang="zh-CN" altLang="en-US" sz="2000" b="1" dirty="0">
                <a:latin typeface="宋体" panose="02010600030101010101" pitchFamily="2" charset="-122"/>
              </a:rPr>
              <a:t>一般利润和费用</a:t>
            </a:r>
            <a:r>
              <a:rPr lang="en-US" altLang="zh-CN" sz="2000" b="1" dirty="0">
                <a:latin typeface="宋体" panose="02010600030101010101" pitchFamily="2" charset="-122"/>
              </a:rPr>
              <a:t>+</a:t>
            </a:r>
            <a:r>
              <a:rPr lang="zh-CN" altLang="en-US" sz="2000" b="1" dirty="0">
                <a:latin typeface="宋体" panose="02010600030101010101" pitchFamily="2" charset="-122"/>
              </a:rPr>
              <a:t>起卸前的运费、保险费、装卸费及其他相关费用</a:t>
            </a:r>
            <a:endParaRPr lang="zh-CN" altLang="en-US" sz="2000" b="1" dirty="0">
              <a:latin typeface="宋体" panose="02010600030101010101" pitchFamily="2" charset="-122"/>
            </a:endParaRPr>
          </a:p>
          <a:p>
            <a:pPr eaLnBrk="1" hangingPunct="1">
              <a:lnSpc>
                <a:spcPct val="120000"/>
              </a:lnSpc>
              <a:spcBef>
                <a:spcPts val="25"/>
              </a:spcBef>
              <a:spcAft>
                <a:spcPts val="0"/>
              </a:spcAft>
              <a:buNone/>
            </a:pPr>
            <a:r>
              <a:rPr lang="zh-CN" altLang="en-US" sz="2000" b="1" dirty="0">
                <a:latin typeface="宋体" panose="02010600030101010101" pitchFamily="2" charset="-122"/>
              </a:rPr>
              <a:t>     ④其他合理方法。   </a:t>
            </a:r>
            <a:endParaRPr lang="zh-CN" altLang="en-US" sz="2000" b="1" dirty="0">
              <a:latin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2"/>
          <p:cNvSpPr>
            <a:spLocks noGrp="1"/>
          </p:cNvSpPr>
          <p:nvPr>
            <p:ph type="title"/>
          </p:nvPr>
        </p:nvSpPr>
        <p:spPr>
          <a:xfrm>
            <a:off x="900113" y="404813"/>
            <a:ext cx="7793037" cy="647700"/>
          </a:xfrm>
          <a:ln/>
        </p:spPr>
        <p:txBody>
          <a:bodyPr wrap="square" lIns="91440" tIns="45720" rIns="91440" bIns="45720" anchor="b" anchorCtr="0"/>
          <a:p>
            <a:pPr eaLnBrk="1" hangingPunct="1"/>
            <a:r>
              <a:rPr lang="en-US" altLang="zh-CN" sz="4800" b="1" dirty="0">
                <a:solidFill>
                  <a:schemeClr val="tx1"/>
                </a:solidFill>
                <a:latin typeface="宋体" panose="02010600030101010101" pitchFamily="2" charset="-122"/>
              </a:rPr>
              <a:t> </a:t>
            </a:r>
            <a:r>
              <a:rPr lang="en-US" altLang="zh-CN" sz="3200" b="1" dirty="0">
                <a:solidFill>
                  <a:schemeClr val="tx1"/>
                </a:solidFill>
                <a:latin typeface="宋体" panose="02010600030101010101" pitchFamily="2" charset="-122"/>
              </a:rPr>
              <a:t>2.</a:t>
            </a:r>
            <a:r>
              <a:rPr lang="zh-CN" altLang="en-US" sz="3200" b="1" dirty="0">
                <a:solidFill>
                  <a:schemeClr val="tx1"/>
                </a:solidFill>
                <a:latin typeface="宋体" panose="02010600030101010101" pitchFamily="2" charset="-122"/>
              </a:rPr>
              <a:t>特殊进口货物的完税价格</a:t>
            </a:r>
            <a:r>
              <a:rPr lang="zh-CN" altLang="en-US" sz="4800" b="1" dirty="0">
                <a:solidFill>
                  <a:schemeClr val="tx1"/>
                </a:solidFill>
                <a:latin typeface="宋体" panose="02010600030101010101" pitchFamily="2" charset="-122"/>
              </a:rPr>
              <a:t>　</a:t>
            </a:r>
            <a:endParaRPr lang="zh-CN" altLang="en-US" sz="4800" b="1" dirty="0">
              <a:solidFill>
                <a:schemeClr val="tx1"/>
              </a:solidFill>
              <a:latin typeface="宋体" panose="02010600030101010101" pitchFamily="2" charset="-122"/>
            </a:endParaRPr>
          </a:p>
        </p:txBody>
      </p:sp>
      <p:sp>
        <p:nvSpPr>
          <p:cNvPr id="19459" name="Rectangle 3"/>
          <p:cNvSpPr>
            <a:spLocks noGrp="1"/>
          </p:cNvSpPr>
          <p:nvPr>
            <p:ph idx="1"/>
          </p:nvPr>
        </p:nvSpPr>
        <p:spPr>
          <a:xfrm>
            <a:off x="0" y="1268413"/>
            <a:ext cx="9144000" cy="4840287"/>
          </a:xfrm>
          <a:ln/>
        </p:spPr>
        <p:txBody>
          <a:bodyPr wrap="square" lIns="91440" tIns="45720" rIns="91440" bIns="45720" anchor="t" anchorCtr="0"/>
          <a:p>
            <a:pPr eaLnBrk="1" hangingPunct="1">
              <a:lnSpc>
                <a:spcPct val="115000"/>
              </a:lnSpc>
              <a:spcBef>
                <a:spcPts val="25"/>
              </a:spcBef>
              <a:buNone/>
            </a:pPr>
            <a:r>
              <a:rPr lang="en-US" altLang="zh-CN" sz="2800" dirty="0">
                <a:latin typeface="宋体" panose="02010600030101010101" pitchFamily="2" charset="-122"/>
              </a:rPr>
              <a:t>     </a:t>
            </a:r>
            <a:r>
              <a:rPr lang="zh-CN" altLang="en-US" sz="2400" dirty="0">
                <a:latin typeface="宋体" panose="02010600030101010101" pitchFamily="2" charset="-122"/>
              </a:rPr>
              <a:t>（</a:t>
            </a:r>
            <a:r>
              <a:rPr lang="en-US" altLang="zh-CN" sz="2400" dirty="0">
                <a:latin typeface="宋体" panose="02010600030101010101" pitchFamily="2" charset="-122"/>
              </a:rPr>
              <a:t>1</a:t>
            </a:r>
            <a:r>
              <a:rPr lang="zh-CN" altLang="en-US" sz="2400" dirty="0">
                <a:latin typeface="宋体" panose="02010600030101010101" pitchFamily="2" charset="-122"/>
              </a:rPr>
              <a:t>）运往境外修理后复运进口的货物</a:t>
            </a:r>
            <a:endParaRPr lang="zh-CN" altLang="en-US" sz="2400" dirty="0">
              <a:latin typeface="宋体" panose="02010600030101010101" pitchFamily="2" charset="-122"/>
            </a:endParaRPr>
          </a:p>
          <a:p>
            <a:pPr eaLnBrk="1" hangingPunct="1">
              <a:lnSpc>
                <a:spcPct val="115000"/>
              </a:lnSpc>
              <a:spcBef>
                <a:spcPts val="25"/>
              </a:spcBef>
              <a:buNone/>
            </a:pPr>
            <a:r>
              <a:rPr lang="zh-CN" altLang="en-US" sz="2400" dirty="0">
                <a:latin typeface="宋体" panose="02010600030101010101" pitchFamily="2" charset="-122"/>
              </a:rPr>
              <a:t>      运往境外修理的机械器具、运输工具或其他货物，出境时已向海关报明，并在海关规定期限内复运进境的，以海关审定的</a:t>
            </a:r>
            <a:r>
              <a:rPr lang="zh-CN" altLang="en-US" sz="2400" b="1" dirty="0">
                <a:latin typeface="宋体" panose="02010600030101010101" pitchFamily="2" charset="-122"/>
              </a:rPr>
              <a:t>境外修理费和料件费</a:t>
            </a:r>
            <a:r>
              <a:rPr lang="zh-CN" altLang="en-US" sz="2400" dirty="0">
                <a:latin typeface="宋体" panose="02010600030101010101" pitchFamily="2" charset="-122"/>
              </a:rPr>
              <a:t>为完税价格。</a:t>
            </a:r>
            <a:endParaRPr lang="zh-CN" altLang="en-US" sz="2400" dirty="0">
              <a:latin typeface="宋体" panose="02010600030101010101" pitchFamily="2" charset="-122"/>
            </a:endParaRPr>
          </a:p>
          <a:p>
            <a:pPr eaLnBrk="1" hangingPunct="1">
              <a:lnSpc>
                <a:spcPct val="115000"/>
              </a:lnSpc>
              <a:spcBef>
                <a:spcPts val="25"/>
              </a:spcBef>
              <a:buNone/>
            </a:pPr>
            <a:r>
              <a:rPr lang="zh-CN" altLang="en-US" sz="2400" dirty="0">
                <a:latin typeface="宋体" panose="02010600030101010101" pitchFamily="2" charset="-122"/>
              </a:rPr>
              <a:t>　   （</a:t>
            </a:r>
            <a:r>
              <a:rPr lang="en-US" altLang="zh-CN" sz="2400" dirty="0">
                <a:latin typeface="宋体" panose="02010600030101010101" pitchFamily="2" charset="-122"/>
              </a:rPr>
              <a:t>2</a:t>
            </a:r>
            <a:r>
              <a:rPr lang="zh-CN" altLang="en-US" sz="2400" dirty="0">
                <a:latin typeface="宋体" panose="02010600030101010101" pitchFamily="2" charset="-122"/>
              </a:rPr>
              <a:t>）运往境外加工后复运进境的货物</a:t>
            </a:r>
            <a:endParaRPr lang="zh-CN" altLang="en-US" sz="2400" dirty="0">
              <a:latin typeface="宋体" panose="02010600030101010101" pitchFamily="2" charset="-122"/>
            </a:endParaRPr>
          </a:p>
          <a:p>
            <a:pPr eaLnBrk="1" hangingPunct="1">
              <a:lnSpc>
                <a:spcPct val="115000"/>
              </a:lnSpc>
              <a:spcBef>
                <a:spcPts val="25"/>
              </a:spcBef>
              <a:buNone/>
            </a:pPr>
            <a:r>
              <a:rPr lang="zh-CN" altLang="en-US" sz="2400" dirty="0">
                <a:latin typeface="宋体" panose="02010600030101010101" pitchFamily="2" charset="-122"/>
              </a:rPr>
              <a:t>      运往境外加工的货物，出境时已向海关报明并在海关规定期限内复运进境的，以海关审定的</a:t>
            </a:r>
            <a:r>
              <a:rPr lang="zh-CN" altLang="en-US" sz="2400" b="1" dirty="0">
                <a:latin typeface="宋体" panose="02010600030101010101" pitchFamily="2" charset="-122"/>
              </a:rPr>
              <a:t>境外加工费和料件费以及该货物复运进境的运输及其相关费用、保险费</a:t>
            </a:r>
            <a:r>
              <a:rPr lang="zh-CN" altLang="en-US" sz="2400" dirty="0">
                <a:latin typeface="宋体" panose="02010600030101010101" pitchFamily="2" charset="-122"/>
              </a:rPr>
              <a:t>估定完税价格。　　</a:t>
            </a:r>
            <a:endParaRPr lang="zh-CN" altLang="en-US" sz="2400" dirty="0">
              <a:latin typeface="宋体" panose="02010600030101010101" pitchFamily="2" charset="-122"/>
            </a:endParaRPr>
          </a:p>
          <a:p>
            <a:pPr eaLnBrk="1" hangingPunct="1">
              <a:lnSpc>
                <a:spcPct val="115000"/>
              </a:lnSpc>
              <a:spcBef>
                <a:spcPts val="25"/>
              </a:spcBef>
              <a:buNone/>
            </a:pPr>
            <a:r>
              <a:rPr lang="zh-CN" altLang="en-US" sz="2400" dirty="0">
                <a:latin typeface="宋体" panose="02010600030101010101" pitchFamily="2" charset="-122"/>
              </a:rPr>
              <a:t>     （</a:t>
            </a:r>
            <a:r>
              <a:rPr lang="en-US" altLang="zh-CN" sz="2400" dirty="0">
                <a:latin typeface="宋体" panose="02010600030101010101" pitchFamily="2" charset="-122"/>
              </a:rPr>
              <a:t>3</a:t>
            </a:r>
            <a:r>
              <a:rPr lang="zh-CN" altLang="en-US" sz="2400" dirty="0">
                <a:latin typeface="宋体" panose="02010600030101010101" pitchFamily="2" charset="-122"/>
              </a:rPr>
              <a:t>）租赁方式进口的货物</a:t>
            </a:r>
            <a:endParaRPr lang="zh-CN" altLang="en-US" sz="2400" dirty="0">
              <a:latin typeface="宋体" panose="02010600030101010101" pitchFamily="2" charset="-122"/>
            </a:endParaRPr>
          </a:p>
          <a:p>
            <a:pPr eaLnBrk="1" hangingPunct="1">
              <a:lnSpc>
                <a:spcPct val="115000"/>
              </a:lnSpc>
              <a:spcBef>
                <a:spcPts val="25"/>
              </a:spcBef>
              <a:buNone/>
            </a:pPr>
            <a:r>
              <a:rPr lang="zh-CN" altLang="en-US" sz="2400" dirty="0">
                <a:latin typeface="宋体" panose="02010600030101010101" pitchFamily="2" charset="-122"/>
              </a:rPr>
              <a:t>      以海关审定的</a:t>
            </a:r>
            <a:r>
              <a:rPr lang="zh-CN" altLang="en-US" sz="2400" b="1" dirty="0">
                <a:latin typeface="宋体" panose="02010600030101010101" pitchFamily="2" charset="-122"/>
              </a:rPr>
              <a:t>租金</a:t>
            </a:r>
            <a:r>
              <a:rPr lang="zh-CN" altLang="en-US" sz="2400" dirty="0">
                <a:latin typeface="宋体" panose="02010600030101010101" pitchFamily="2" charset="-122"/>
              </a:rPr>
              <a:t>作为完税价格　　</a:t>
            </a:r>
            <a:endParaRPr lang="zh-CN" altLang="en-US" sz="2800" dirty="0">
              <a:latin typeface="宋体" panose="02010600030101010101" pitchFamily="2" charset="-122"/>
            </a:endParaRPr>
          </a:p>
          <a:p>
            <a:pPr eaLnBrk="1" hangingPunct="1">
              <a:lnSpc>
                <a:spcPct val="90000"/>
              </a:lnSpc>
              <a:buNone/>
            </a:pPr>
            <a:endParaRPr lang="en-US" altLang="zh-CN" sz="280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59">
                                            <p:txEl>
                                              <p:charRg st="0" end="23"/>
                                            </p:txEl>
                                          </p:spTgt>
                                        </p:tgtEl>
                                        <p:attrNameLst>
                                          <p:attrName>style.visibility</p:attrName>
                                        </p:attrNameLst>
                                      </p:cBhvr>
                                      <p:to>
                                        <p:strVal val="visible"/>
                                      </p:to>
                                    </p:set>
                                    <p:animEffect transition="in" filter="wipe(left)">
                                      <p:cBhvr>
                                        <p:cTn id="7" dur="500"/>
                                        <p:tgtEl>
                                          <p:spTgt spid="19459">
                                            <p:txEl>
                                              <p:charRg st="0" end="2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459">
                                            <p:txEl>
                                              <p:charRg st="23" end="98"/>
                                            </p:txEl>
                                          </p:spTgt>
                                        </p:tgtEl>
                                        <p:attrNameLst>
                                          <p:attrName>style.visibility</p:attrName>
                                        </p:attrNameLst>
                                      </p:cBhvr>
                                      <p:to>
                                        <p:strVal val="visible"/>
                                      </p:to>
                                    </p:set>
                                    <p:animEffect transition="in" filter="wipe(left)">
                                      <p:cBhvr>
                                        <p:cTn id="12" dur="500"/>
                                        <p:tgtEl>
                                          <p:spTgt spid="19459">
                                            <p:txEl>
                                              <p:charRg st="23" end="9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459">
                                            <p:txEl>
                                              <p:charRg st="98" end="120"/>
                                            </p:txEl>
                                          </p:spTgt>
                                        </p:tgtEl>
                                        <p:attrNameLst>
                                          <p:attrName>style.visibility</p:attrName>
                                        </p:attrNameLst>
                                      </p:cBhvr>
                                      <p:to>
                                        <p:strVal val="visible"/>
                                      </p:to>
                                    </p:set>
                                    <p:animEffect transition="in" filter="wipe(left)">
                                      <p:cBhvr>
                                        <p:cTn id="17" dur="500"/>
                                        <p:tgtEl>
                                          <p:spTgt spid="19459">
                                            <p:txEl>
                                              <p:charRg st="98" end="12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459">
                                            <p:txEl>
                                              <p:charRg st="120" end="207"/>
                                            </p:txEl>
                                          </p:spTgt>
                                        </p:tgtEl>
                                        <p:attrNameLst>
                                          <p:attrName>style.visibility</p:attrName>
                                        </p:attrNameLst>
                                      </p:cBhvr>
                                      <p:to>
                                        <p:strVal val="visible"/>
                                      </p:to>
                                    </p:set>
                                    <p:animEffect transition="in" filter="wipe(left)">
                                      <p:cBhvr>
                                        <p:cTn id="22" dur="500"/>
                                        <p:tgtEl>
                                          <p:spTgt spid="19459">
                                            <p:txEl>
                                              <p:charRg st="120" end="20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459">
                                            <p:txEl>
                                              <p:charRg st="207" end="225"/>
                                            </p:txEl>
                                          </p:spTgt>
                                        </p:tgtEl>
                                        <p:attrNameLst>
                                          <p:attrName>style.visibility</p:attrName>
                                        </p:attrNameLst>
                                      </p:cBhvr>
                                      <p:to>
                                        <p:strVal val="visible"/>
                                      </p:to>
                                    </p:set>
                                    <p:animEffect transition="in" filter="wipe(left)">
                                      <p:cBhvr>
                                        <p:cTn id="27" dur="500"/>
                                        <p:tgtEl>
                                          <p:spTgt spid="19459">
                                            <p:txEl>
                                              <p:charRg st="207" end="22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9459">
                                            <p:txEl>
                                              <p:charRg st="225" end="248"/>
                                            </p:txEl>
                                          </p:spTgt>
                                        </p:tgtEl>
                                        <p:attrNameLst>
                                          <p:attrName>style.visibility</p:attrName>
                                        </p:attrNameLst>
                                      </p:cBhvr>
                                      <p:to>
                                        <p:strVal val="visible"/>
                                      </p:to>
                                    </p:set>
                                    <p:animEffect transition="in" filter="wipe(left)">
                                      <p:cBhvr>
                                        <p:cTn id="32" dur="500"/>
                                        <p:tgtEl>
                                          <p:spTgt spid="19459">
                                            <p:txEl>
                                              <p:charRg st="225" end="24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Rectangle 3"/>
          <p:cNvSpPr>
            <a:spLocks noGrp="1"/>
          </p:cNvSpPr>
          <p:nvPr>
            <p:ph idx="1"/>
          </p:nvPr>
        </p:nvSpPr>
        <p:spPr>
          <a:xfrm>
            <a:off x="0" y="620713"/>
            <a:ext cx="8947150" cy="4840287"/>
          </a:xfrm>
          <a:ln/>
        </p:spPr>
        <p:txBody>
          <a:bodyPr wrap="square" lIns="91440" tIns="45720" rIns="91440" bIns="45720" anchor="t" anchorCtr="0"/>
          <a:p>
            <a:pPr eaLnBrk="1" hangingPunct="1">
              <a:lnSpc>
                <a:spcPct val="120000"/>
              </a:lnSpc>
              <a:spcBef>
                <a:spcPts val="25"/>
              </a:spcBef>
              <a:buNone/>
            </a:pPr>
            <a:r>
              <a:rPr lang="en-US" altLang="zh-CN" b="1" dirty="0">
                <a:latin typeface="宋体" panose="02010600030101010101" pitchFamily="2" charset="-122"/>
              </a:rPr>
              <a:t>    </a:t>
            </a:r>
            <a:r>
              <a:rPr lang="zh-CN" altLang="en-US" sz="2400" b="1" dirty="0">
                <a:latin typeface="宋体" panose="02010600030101010101" pitchFamily="2" charset="-122"/>
              </a:rPr>
              <a:t>（</a:t>
            </a:r>
            <a:r>
              <a:rPr lang="en-US" altLang="zh-CN" sz="2400" b="1" dirty="0">
                <a:latin typeface="宋体" panose="02010600030101010101" pitchFamily="2" charset="-122"/>
              </a:rPr>
              <a:t>4</a:t>
            </a:r>
            <a:r>
              <a:rPr lang="zh-CN" altLang="en-US" sz="2400" b="1" dirty="0">
                <a:latin typeface="宋体" panose="02010600030101010101" pitchFamily="2" charset="-122"/>
              </a:rPr>
              <a:t>）境内留购的进口货样、展览品和广告陈列品</a:t>
            </a:r>
            <a:endParaRPr lang="zh-CN" altLang="en-US" sz="2400" b="1" dirty="0">
              <a:latin typeface="宋体" panose="02010600030101010101" pitchFamily="2" charset="-122"/>
            </a:endParaRPr>
          </a:p>
          <a:p>
            <a:pPr eaLnBrk="1" hangingPunct="1">
              <a:lnSpc>
                <a:spcPct val="120000"/>
              </a:lnSpc>
              <a:spcBef>
                <a:spcPts val="25"/>
              </a:spcBef>
              <a:buNone/>
            </a:pPr>
            <a:r>
              <a:rPr lang="zh-CN" altLang="en-US" sz="2400" b="1" dirty="0">
                <a:latin typeface="宋体" panose="02010600030101010101" pitchFamily="2" charset="-122"/>
              </a:rPr>
              <a:t>      以海关审定的留购价格作为完税价格</a:t>
            </a:r>
            <a:endParaRPr lang="zh-CN" altLang="en-US" sz="2400" b="1" dirty="0">
              <a:latin typeface="宋体" panose="02010600030101010101" pitchFamily="2" charset="-122"/>
            </a:endParaRPr>
          </a:p>
          <a:p>
            <a:pPr eaLnBrk="1" hangingPunct="1">
              <a:lnSpc>
                <a:spcPct val="120000"/>
              </a:lnSpc>
              <a:spcBef>
                <a:spcPts val="25"/>
              </a:spcBef>
              <a:buNone/>
            </a:pPr>
            <a:r>
              <a:rPr lang="zh-CN" altLang="en-US" sz="2400" b="1" dirty="0">
                <a:latin typeface="宋体" panose="02010600030101010101" pitchFamily="2" charset="-122"/>
              </a:rPr>
              <a:t>     （</a:t>
            </a:r>
            <a:r>
              <a:rPr lang="en-US" altLang="zh-CN" sz="2400" b="1" dirty="0">
                <a:latin typeface="宋体" panose="02010600030101010101" pitchFamily="2" charset="-122"/>
              </a:rPr>
              <a:t>5</a:t>
            </a:r>
            <a:r>
              <a:rPr lang="zh-CN" altLang="en-US" sz="2400" b="1" dirty="0">
                <a:latin typeface="宋体" panose="02010600030101010101" pitchFamily="2" charset="-122"/>
              </a:rPr>
              <a:t>）</a:t>
            </a:r>
            <a:r>
              <a:rPr lang="zh-CN" altLang="zh-CN" sz="2400" dirty="0">
                <a:latin typeface="微软雅黑" panose="020B0503020204020204" charset="-122"/>
                <a:ea typeface="微软雅黑" panose="020B0503020204020204" charset="-122"/>
              </a:rPr>
              <a:t>转让出售进口减免税货物</a:t>
            </a:r>
            <a:r>
              <a:rPr lang="zh-CN" altLang="en-US" sz="2400" b="1" dirty="0">
                <a:latin typeface="宋体" panose="02010600030101010101" pitchFamily="2" charset="-122"/>
              </a:rPr>
              <a:t>需要补税的。以海关审定的该货物原进口时的价格，扣除折旧部分价值作为完税价格，其计算公式：　</a:t>
            </a:r>
            <a:endParaRPr lang="zh-CN" altLang="en-US" sz="2400" b="1" dirty="0">
              <a:latin typeface="宋体" panose="02010600030101010101" pitchFamily="2" charset="-122"/>
            </a:endParaRPr>
          </a:p>
          <a:p>
            <a:pPr lvl="1" eaLnBrk="1" hangingPunct="1">
              <a:lnSpc>
                <a:spcPct val="120000"/>
              </a:lnSpc>
              <a:spcBef>
                <a:spcPts val="25"/>
              </a:spcBef>
              <a:buNone/>
            </a:pPr>
            <a:r>
              <a:rPr lang="zh-CN" altLang="en-US" sz="2400" b="1" dirty="0">
                <a:latin typeface="宋体" panose="02010600030101010101" pitchFamily="2" charset="-122"/>
              </a:rPr>
              <a:t>   完税价格</a:t>
            </a:r>
            <a:endParaRPr lang="zh-CN" altLang="en-US" sz="2400" b="1" dirty="0">
              <a:latin typeface="宋体" panose="02010600030101010101" pitchFamily="2" charset="-122"/>
            </a:endParaRPr>
          </a:p>
          <a:p>
            <a:pPr lvl="1" eaLnBrk="1" hangingPunct="1">
              <a:lnSpc>
                <a:spcPct val="120000"/>
              </a:lnSpc>
              <a:spcBef>
                <a:spcPts val="25"/>
              </a:spcBef>
              <a:buNone/>
            </a:pPr>
            <a:r>
              <a:rPr lang="zh-CN" altLang="en-US" sz="2400" b="1" dirty="0">
                <a:latin typeface="宋体" panose="02010600030101010101" pitchFamily="2" charset="-122"/>
              </a:rPr>
              <a:t> ＝原入境到岸价格</a:t>
            </a:r>
            <a:r>
              <a:rPr lang="en-US" altLang="zh-CN" sz="2400" b="1" dirty="0">
                <a:latin typeface="宋体" panose="02010600030101010101" pitchFamily="2" charset="-122"/>
              </a:rPr>
              <a:t>×</a:t>
            </a:r>
            <a:r>
              <a:rPr lang="zh-CN" altLang="en-US" sz="2400" b="1" dirty="0">
                <a:latin typeface="宋体" panose="02010600030101010101" pitchFamily="2" charset="-122"/>
              </a:rPr>
              <a:t>【</a:t>
            </a:r>
            <a:r>
              <a:rPr lang="en-US" altLang="zh-CN" sz="2400" b="1" dirty="0">
                <a:latin typeface="宋体" panose="02010600030101010101" pitchFamily="2" charset="-122"/>
              </a:rPr>
              <a:t>1</a:t>
            </a:r>
            <a:r>
              <a:rPr lang="zh-CN" altLang="en-US" sz="2400" b="1" dirty="0">
                <a:latin typeface="宋体" panose="02010600030101010101" pitchFamily="2" charset="-122"/>
              </a:rPr>
              <a:t>－申请补税时实际已使用的月数 </a:t>
            </a:r>
            <a:r>
              <a:rPr lang="en-US" altLang="zh-CN" sz="2400" b="1" dirty="0">
                <a:latin typeface="宋体" panose="02010600030101010101" pitchFamily="2" charset="-122"/>
              </a:rPr>
              <a:t>/</a:t>
            </a:r>
            <a:r>
              <a:rPr lang="zh-CN" altLang="en-US" sz="2400" b="1" dirty="0">
                <a:latin typeface="宋体" panose="02010600030101010101" pitchFamily="2" charset="-122"/>
              </a:rPr>
              <a:t>（监管年限</a:t>
            </a:r>
            <a:r>
              <a:rPr lang="en-US" altLang="zh-CN" sz="2400" b="1" dirty="0">
                <a:latin typeface="宋体" panose="02010600030101010101" pitchFamily="2" charset="-122"/>
              </a:rPr>
              <a:t>×12</a:t>
            </a:r>
            <a:r>
              <a:rPr lang="zh-CN" altLang="en-US" sz="2400" b="1" dirty="0">
                <a:latin typeface="宋体" panose="02010600030101010101" pitchFamily="2" charset="-122"/>
              </a:rPr>
              <a:t>）】</a:t>
            </a:r>
            <a:endParaRPr lang="zh-CN" altLang="en-US" sz="2400" b="1" dirty="0">
              <a:latin typeface="宋体" panose="02010600030101010101" pitchFamily="2" charset="-122"/>
            </a:endParaRPr>
          </a:p>
          <a:p>
            <a:pPr lvl="1" eaLnBrk="1" hangingPunct="1">
              <a:lnSpc>
                <a:spcPct val="120000"/>
              </a:lnSpc>
              <a:spcBef>
                <a:spcPts val="25"/>
              </a:spcBef>
              <a:buNone/>
            </a:pPr>
            <a:r>
              <a:rPr lang="zh-CN" altLang="en-US" sz="2400" b="1" dirty="0">
                <a:latin typeface="宋体" panose="02010600030101010101" pitchFamily="2" charset="-122"/>
              </a:rPr>
              <a:t>（</a:t>
            </a:r>
            <a:r>
              <a:rPr lang="en-US" altLang="zh-CN" sz="2400" b="1" dirty="0">
                <a:latin typeface="宋体" panose="02010600030101010101" pitchFamily="2" charset="-122"/>
              </a:rPr>
              <a:t>6</a:t>
            </a:r>
            <a:r>
              <a:rPr lang="zh-CN" altLang="en-US" sz="2400" b="1" dirty="0">
                <a:latin typeface="宋体" panose="02010600030101010101" pitchFamily="2" charset="-122"/>
              </a:rPr>
              <a:t>）</a:t>
            </a:r>
            <a:r>
              <a:rPr lang="zh-CN" altLang="zh-CN" sz="2400" dirty="0">
                <a:latin typeface="微软雅黑" panose="020B0503020204020204" charset="-122"/>
                <a:ea typeface="微软雅黑" panose="020B0503020204020204" charset="-122"/>
              </a:rPr>
              <a:t>逾期未出境的暂进口货物：如入境超过半年仍留在国内使用的，应自第</a:t>
            </a:r>
            <a:r>
              <a:rPr lang="en-US" altLang="zh-CN" sz="2400" dirty="0">
                <a:latin typeface="微软雅黑" panose="020B0503020204020204" charset="-122"/>
                <a:ea typeface="微软雅黑" panose="020B0503020204020204" charset="-122"/>
              </a:rPr>
              <a:t>7</a:t>
            </a:r>
            <a:r>
              <a:rPr lang="zh-CN" altLang="zh-CN" sz="2400" dirty="0">
                <a:latin typeface="微软雅黑" panose="020B0503020204020204" charset="-122"/>
                <a:ea typeface="微软雅黑" panose="020B0503020204020204" charset="-122"/>
              </a:rPr>
              <a:t>个月起，按月征收进口关税，每月关税＝货物原到岸价格×关税税率×</a:t>
            </a:r>
            <a:r>
              <a:rPr lang="en-US" altLang="zh-CN" sz="2400" dirty="0">
                <a:latin typeface="微软雅黑" panose="020B0503020204020204" charset="-122"/>
                <a:ea typeface="微软雅黑" panose="020B0503020204020204" charset="-122"/>
              </a:rPr>
              <a:t>1</a:t>
            </a:r>
            <a:r>
              <a:rPr lang="zh-CN" altLang="zh-CN" sz="2400" dirty="0">
                <a:latin typeface="微软雅黑" panose="020B0503020204020204" charset="-122"/>
                <a:ea typeface="微软雅黑" panose="020B0503020204020204" charset="-122"/>
              </a:rPr>
              <a:t>÷</a:t>
            </a:r>
            <a:r>
              <a:rPr lang="en-US" altLang="zh-CN" sz="2400" dirty="0">
                <a:latin typeface="微软雅黑" panose="020B0503020204020204" charset="-122"/>
                <a:ea typeface="微软雅黑" panose="020B0503020204020204" charset="-122"/>
              </a:rPr>
              <a:t>48</a:t>
            </a:r>
            <a:endParaRPr lang="zh-CN" altLang="zh-CN" sz="2400" dirty="0">
              <a:latin typeface="微软雅黑" panose="020B0503020204020204" charset="-122"/>
              <a:ea typeface="微软雅黑" panose="020B0503020204020204" charset="-122"/>
            </a:endParaRPr>
          </a:p>
          <a:p>
            <a:pPr lvl="1" eaLnBrk="1" hangingPunct="1">
              <a:lnSpc>
                <a:spcPct val="120000"/>
              </a:lnSpc>
              <a:spcBef>
                <a:spcPts val="25"/>
              </a:spcBef>
              <a:buNone/>
            </a:pPr>
            <a:endParaRPr lang="zh-CN" altLang="en-US" sz="2400" b="1"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3491">
                                            <p:txEl>
                                              <p:charRg st="0" end="27"/>
                                            </p:txEl>
                                          </p:spTgt>
                                        </p:tgtEl>
                                        <p:attrNameLst>
                                          <p:attrName>style.visibility</p:attrName>
                                        </p:attrNameLst>
                                      </p:cBhvr>
                                      <p:to>
                                        <p:strVal val="visible"/>
                                      </p:to>
                                    </p:set>
                                    <p:animEffect transition="in" filter="wipe(left)">
                                      <p:cBhvr>
                                        <p:cTn id="7" dur="500"/>
                                        <p:tgtEl>
                                          <p:spTgt spid="63491">
                                            <p:txEl>
                                              <p:charRg st="0" end="27"/>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3491">
                                            <p:txEl>
                                              <p:charRg st="27" end="50"/>
                                            </p:txEl>
                                          </p:spTgt>
                                        </p:tgtEl>
                                        <p:attrNameLst>
                                          <p:attrName>style.visibility</p:attrName>
                                        </p:attrNameLst>
                                      </p:cBhvr>
                                      <p:to>
                                        <p:strVal val="visible"/>
                                      </p:to>
                                    </p:set>
                                    <p:animEffect transition="in" filter="wipe(left)">
                                      <p:cBhvr>
                                        <p:cTn id="12" dur="500"/>
                                        <p:tgtEl>
                                          <p:spTgt spid="63491">
                                            <p:txEl>
                                              <p:charRg st="27" end="5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3491">
                                            <p:txEl>
                                              <p:charRg st="50" end="114"/>
                                            </p:txEl>
                                          </p:spTgt>
                                        </p:tgtEl>
                                        <p:attrNameLst>
                                          <p:attrName>style.visibility</p:attrName>
                                        </p:attrNameLst>
                                      </p:cBhvr>
                                      <p:to>
                                        <p:strVal val="visible"/>
                                      </p:to>
                                    </p:set>
                                    <p:animEffect transition="in" filter="wipe(left)">
                                      <p:cBhvr>
                                        <p:cTn id="17" dur="500"/>
                                        <p:tgtEl>
                                          <p:spTgt spid="63491">
                                            <p:txEl>
                                              <p:charRg st="50" end="114"/>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3491">
                                            <p:txEl>
                                              <p:charRg st="114" end="122"/>
                                            </p:txEl>
                                          </p:spTgt>
                                        </p:tgtEl>
                                        <p:attrNameLst>
                                          <p:attrName>style.visibility</p:attrName>
                                        </p:attrNameLst>
                                      </p:cBhvr>
                                      <p:to>
                                        <p:strVal val="visible"/>
                                      </p:to>
                                    </p:set>
                                    <p:animEffect transition="in" filter="wipe(left)">
                                      <p:cBhvr>
                                        <p:cTn id="20" dur="500"/>
                                        <p:tgtEl>
                                          <p:spTgt spid="63491">
                                            <p:txEl>
                                              <p:charRg st="114" end="122"/>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3491">
                                            <p:txEl>
                                              <p:charRg st="122" end="169"/>
                                            </p:txEl>
                                          </p:spTgt>
                                        </p:tgtEl>
                                        <p:attrNameLst>
                                          <p:attrName>style.visibility</p:attrName>
                                        </p:attrNameLst>
                                      </p:cBhvr>
                                      <p:to>
                                        <p:strVal val="visible"/>
                                      </p:to>
                                    </p:set>
                                    <p:animEffect transition="in" filter="wipe(left)">
                                      <p:cBhvr>
                                        <p:cTn id="23" dur="500"/>
                                        <p:tgtEl>
                                          <p:spTgt spid="63491">
                                            <p:txEl>
                                              <p:charRg st="122" end="169"/>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3491">
                                            <p:txEl>
                                              <p:charRg st="162" end="233"/>
                                            </p:txEl>
                                          </p:spTgt>
                                        </p:tgtEl>
                                        <p:attrNameLst>
                                          <p:attrName>style.visibility</p:attrName>
                                        </p:attrNameLst>
                                      </p:cBhvr>
                                      <p:to>
                                        <p:strVal val="visible"/>
                                      </p:to>
                                    </p:set>
                                    <p:animEffect transition="in" filter="wipe(left)">
                                      <p:cBhvr>
                                        <p:cTn id="26" dur="500"/>
                                        <p:tgtEl>
                                          <p:spTgt spid="63491">
                                            <p:txEl>
                                              <p:charRg st="162" end="23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标题 1"/>
          <p:cNvSpPr>
            <a:spLocks noGrp="1"/>
          </p:cNvSpPr>
          <p:nvPr>
            <p:ph type="title"/>
          </p:nvPr>
        </p:nvSpPr>
        <p:spPr>
          <a:ln/>
        </p:spPr>
        <p:txBody>
          <a:bodyPr anchor="b" anchorCtr="0"/>
          <a:p>
            <a:endParaRPr lang="zh-CN" altLang="en-US"/>
          </a:p>
        </p:txBody>
      </p:sp>
      <p:sp>
        <p:nvSpPr>
          <p:cNvPr id="3" name="内容占位符 2"/>
          <p:cNvSpPr>
            <a:spLocks noGrp="1"/>
          </p:cNvSpPr>
          <p:nvPr>
            <p:ph idx="1"/>
          </p:nvPr>
        </p:nvSpPr>
        <p:spPr>
          <a:xfrm>
            <a:off x="966788" y="822325"/>
            <a:ext cx="7772400" cy="4114800"/>
          </a:xfrm>
        </p:spPr>
        <p:txBody>
          <a:bodyPr/>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【考题·单选题】</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甲公司将一台设备运往境外修理，出境前向海关报关出口并在海关规定期限内复运进境，该设备经修理后的市场价格为</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500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万元，经海关审定的修理费和料件费分别为</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15</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万元和</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20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万元，计算甲公司该设备复运进境时进口关税完税价格的下列算式中，正确的是</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　）</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A.500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15</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485</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B.500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15</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20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465</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C.500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15</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20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535</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D.15</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20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35</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【答案】</a:t>
            </a:r>
            <a:r>
              <a:rPr kumimoji="0" lang="en-US"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D</a:t>
            </a:r>
            <a:endPar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【解析】</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出境时已向海关报明并在海关规定期限内复运进境的，以经海关审定的修理费和料件费作为完税价格。本题完税价格＝</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15</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20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35</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0" fontAlgn="base" latinLnBrk="0" hangingPunct="0">
              <a:lnSpc>
                <a:spcPct val="100000"/>
              </a:lnSpc>
              <a:spcBef>
                <a:spcPct val="20000"/>
              </a:spcBef>
              <a:spcAft>
                <a:spcPct val="0"/>
              </a:spcAft>
              <a:buClr>
                <a:schemeClr val="folHlink"/>
              </a:buClr>
              <a:buSzPct val="60000"/>
              <a:buFont typeface="Wingdings" panose="05000000000000000000" pitchFamily="2" charset="2"/>
              <a:buChar char="n"/>
            </a:pPr>
            <a:endParaRPr kumimoji="0" lang="zh-CN" altLang="en-US" sz="2400" b="0" i="0" u="none" strike="noStrike" kern="0" cap="none" spc="0" normalizeH="0" baseline="0" noProof="1">
              <a:solidFill>
                <a:schemeClr val="tx1"/>
              </a:solidFill>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193" end="199"/>
                                            </p:txEl>
                                          </p:spTgt>
                                        </p:tgtEl>
                                        <p:attrNameLst>
                                          <p:attrName>style.visibility</p:attrName>
                                        </p:attrNameLst>
                                      </p:cBhvr>
                                      <p:to>
                                        <p:strVal val="visible"/>
                                      </p:to>
                                    </p:set>
                                    <p:anim calcmode="lin" valueType="num">
                                      <p:cBhvr additive="base">
                                        <p:cTn id="7" dur="500" fill="hold"/>
                                        <p:tgtEl>
                                          <p:spTgt spid="3">
                                            <p:txEl>
                                              <p:charRg st="193" end="19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193" end="199"/>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charRg st="199" end="269"/>
                                            </p:txEl>
                                          </p:spTgt>
                                        </p:tgtEl>
                                        <p:attrNameLst>
                                          <p:attrName>style.visibility</p:attrName>
                                        </p:attrNameLst>
                                      </p:cBhvr>
                                      <p:to>
                                        <p:strVal val="visible"/>
                                      </p:to>
                                    </p:set>
                                    <p:anim calcmode="lin" valueType="num">
                                      <p:cBhvr additive="base">
                                        <p:cTn id="11" dur="500" fill="hold"/>
                                        <p:tgtEl>
                                          <p:spTgt spid="3">
                                            <p:txEl>
                                              <p:charRg st="199" end="269"/>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charRg st="199" end="26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标题 1"/>
          <p:cNvSpPr>
            <a:spLocks noGrp="1"/>
          </p:cNvSpPr>
          <p:nvPr>
            <p:ph type="title"/>
          </p:nvPr>
        </p:nvSpPr>
        <p:spPr>
          <a:ln/>
        </p:spPr>
        <p:txBody>
          <a:bodyPr anchor="b" anchorCtr="0"/>
          <a:p>
            <a:endParaRPr lang="zh-CN" altLang="en-US"/>
          </a:p>
        </p:txBody>
      </p:sp>
      <p:sp>
        <p:nvSpPr>
          <p:cNvPr id="3" name="内容占位符 2"/>
          <p:cNvSpPr>
            <a:spLocks noGrp="1"/>
          </p:cNvSpPr>
          <p:nvPr>
            <p:ph idx="1"/>
          </p:nvPr>
        </p:nvSpPr>
        <p:spPr>
          <a:xfrm>
            <a:off x="685800" y="2017713"/>
            <a:ext cx="7772400" cy="4114800"/>
          </a:xfrm>
        </p:spPr>
        <p:txBody>
          <a:bodyPr/>
          <a:p>
            <a:pPr marL="342900" marR="0" indent="466725" algn="l" defTabSz="685800" rtl="0" eaLnBrk="0" fontAlgn="base" latinLnBrk="0" hangingPunct="0">
              <a:lnSpc>
                <a:spcPct val="120000"/>
              </a:lnSpc>
              <a:spcBef>
                <a:spcPct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【考题·判断题】</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在进口货物成交过程中，卖方付给进口人的正常回扣，在计算进口货物完税价格时不得从成交价格中扣除。</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　）</a:t>
            </a:r>
            <a:endPar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ct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【答案】×</a:t>
            </a:r>
            <a:endPar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ct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【解析】</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卖方付给进口人的正常回扣，应从成交价格中扣除。</a:t>
            </a:r>
            <a:endPar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0" fontAlgn="base" latinLnBrk="0" hangingPunct="0">
              <a:lnSpc>
                <a:spcPct val="120000"/>
              </a:lnSpc>
              <a:spcBef>
                <a:spcPct val="20000"/>
              </a:spcBef>
              <a:spcAft>
                <a:spcPts val="0"/>
              </a:spcAft>
              <a:buClr>
                <a:schemeClr val="folHlink"/>
              </a:buClr>
              <a:buSzPct val="60000"/>
              <a:buFont typeface="Wingdings" panose="05000000000000000000" pitchFamily="2" charset="2"/>
              <a:buChar char="n"/>
            </a:pPr>
            <a:endParaRPr kumimoji="0" lang="zh-CN" altLang="en-US" sz="2400" b="0" i="0" u="none" strike="noStrike" kern="0" cap="none" spc="0" normalizeH="0" baseline="0" noProof="1">
              <a:solidFill>
                <a:schemeClr val="tx1"/>
              </a:solidFill>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59" end="65"/>
                                            </p:txEl>
                                          </p:spTgt>
                                        </p:tgtEl>
                                        <p:attrNameLst>
                                          <p:attrName>style.visibility</p:attrName>
                                        </p:attrNameLst>
                                      </p:cBhvr>
                                      <p:to>
                                        <p:strVal val="visible"/>
                                      </p:to>
                                    </p:set>
                                    <p:anim calcmode="lin" valueType="num">
                                      <p:cBhvr additive="base">
                                        <p:cTn id="7" dur="500" fill="hold"/>
                                        <p:tgtEl>
                                          <p:spTgt spid="3">
                                            <p:txEl>
                                              <p:charRg st="59" end="6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59" end="6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charRg st="65" end="93"/>
                                            </p:txEl>
                                          </p:spTgt>
                                        </p:tgtEl>
                                        <p:attrNameLst>
                                          <p:attrName>style.visibility</p:attrName>
                                        </p:attrNameLst>
                                      </p:cBhvr>
                                      <p:to>
                                        <p:strVal val="visible"/>
                                      </p:to>
                                    </p:set>
                                    <p:anim calcmode="lin" valueType="num">
                                      <p:cBhvr additive="base">
                                        <p:cTn id="11" dur="500" fill="hold"/>
                                        <p:tgtEl>
                                          <p:spTgt spid="3">
                                            <p:txEl>
                                              <p:charRg st="65" end="9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charRg st="65" end="9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1"/>
          <p:cNvSpPr>
            <a:spLocks noGrp="1"/>
          </p:cNvSpPr>
          <p:nvPr>
            <p:ph type="title"/>
          </p:nvPr>
        </p:nvSpPr>
        <p:spPr>
          <a:ln/>
        </p:spPr>
        <p:txBody>
          <a:bodyPr anchor="b" anchorCtr="0"/>
          <a:p>
            <a:endParaRPr lang="zh-CN" altLang="en-US"/>
          </a:p>
        </p:txBody>
      </p:sp>
      <p:sp>
        <p:nvSpPr>
          <p:cNvPr id="3" name="内容占位符 2"/>
          <p:cNvSpPr>
            <a:spLocks noGrp="1"/>
          </p:cNvSpPr>
          <p:nvPr>
            <p:ph idx="1"/>
          </p:nvPr>
        </p:nvSpPr>
        <p:spPr>
          <a:xfrm>
            <a:off x="936625" y="504825"/>
            <a:ext cx="7772400" cy="4114800"/>
          </a:xfrm>
        </p:spPr>
        <p:txBody>
          <a:bodyPr/>
          <a:p>
            <a:pPr marL="342900" marR="0" indent="466725" algn="l" defTabSz="685800" rtl="0" eaLnBrk="0" fontAlgn="base" latinLnBrk="0" hangingPunct="0">
              <a:lnSpc>
                <a:spcPct val="115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【考题·多选题】</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根据关税的规定，下列各项中，应计入进口货物关税完税价格的有</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　）</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15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货物运抵我国关境内输入地点起卸前的运费、保险费</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15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B.</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货物运抵我国关境内输入地点起卸后的运费、保险费</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15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C.</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支付给卖方的佣金</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15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D.</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向境外采购代理人支付的买方佣金</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0" fontAlgn="base" latinLnBrk="0" hangingPunct="0">
              <a:lnSpc>
                <a:spcPct val="100000"/>
              </a:lnSpc>
              <a:spcBef>
                <a:spcPct val="20000"/>
              </a:spcBef>
              <a:spcAft>
                <a:spcPct val="0"/>
              </a:spcAft>
              <a:buClr>
                <a:schemeClr val="folHlink"/>
              </a:buClr>
              <a:buSzPct val="60000"/>
              <a:buFont typeface="Wingdings" panose="05000000000000000000" pitchFamily="2" charset="2"/>
              <a:buChar char="n"/>
            </a:pPr>
            <a:endParaRPr kumimoji="0" lang="zh-CN" altLang="en-US" sz="2400" b="0" i="0" u="none" strike="noStrike" kern="0" cap="none" spc="0" normalizeH="0" baseline="0" noProof="1">
              <a:solidFill>
                <a:schemeClr val="tx1"/>
              </a:solidFill>
              <a:latin typeface="+mn-lt"/>
              <a:ea typeface="+mn-ea"/>
              <a:cs typeface="+mn-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标题 1"/>
          <p:cNvSpPr>
            <a:spLocks noGrp="1"/>
          </p:cNvSpPr>
          <p:nvPr>
            <p:ph type="title"/>
          </p:nvPr>
        </p:nvSpPr>
        <p:spPr>
          <a:ln/>
        </p:spPr>
        <p:txBody>
          <a:bodyPr anchor="b" anchorCtr="0"/>
          <a:p>
            <a:endParaRPr lang="zh-CN" altLang="en-US"/>
          </a:p>
        </p:txBody>
      </p:sp>
      <p:sp>
        <p:nvSpPr>
          <p:cNvPr id="3" name="内容占位符 2"/>
          <p:cNvSpPr>
            <a:spLocks noGrp="1"/>
          </p:cNvSpPr>
          <p:nvPr>
            <p:ph idx="1"/>
          </p:nvPr>
        </p:nvSpPr>
        <p:spPr>
          <a:xfrm>
            <a:off x="685800" y="1225550"/>
            <a:ext cx="7772400" cy="4114800"/>
          </a:xfrm>
        </p:spPr>
        <p:txBody>
          <a:bodyPr/>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【答案】</a:t>
            </a:r>
            <a:r>
              <a:rPr kumimoji="0" lang="en-US"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AC</a:t>
            </a:r>
            <a:endPar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【解析】</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在货物成交过程中，进口人在成交价格外另支付给卖方的佣金，应计入成交价格，而向境外采购代理人支付的买方佣金则不能列入，如已包括在成交价格中应予以扣除；货物运抵我国关境内输入地点起卸前的包装费、运费、保险费，计入进口货物关税完税价格；进口货物运抵境内输入地点起卸之“后”的运输及其相关费用、保险费，不应计入进口货物关税完税价格。因此</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BD</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不选。</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n"/>
            </a:pPr>
            <a:endParaRPr kumimoji="0" lang="zh-CN" altLang="en-US" sz="32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0" fontAlgn="base" latinLnBrk="0" hangingPunct="0">
              <a:lnSpc>
                <a:spcPct val="100000"/>
              </a:lnSpc>
              <a:spcBef>
                <a:spcPct val="20000"/>
              </a:spcBef>
              <a:spcAft>
                <a:spcPct val="0"/>
              </a:spcAft>
              <a:buClr>
                <a:schemeClr val="folHlink"/>
              </a:buClr>
              <a:buSzPct val="60000"/>
              <a:buFont typeface="Wingdings" panose="05000000000000000000" pitchFamily="2" charset="2"/>
              <a:buChar char="n"/>
            </a:pPr>
            <a:endParaRPr kumimoji="0" lang="zh-CN" altLang="en-US" sz="3200" b="0" i="0" u="none" strike="noStrike" kern="0" cap="none" spc="0" normalizeH="0" baseline="0" noProof="1">
              <a:solidFill>
                <a:schemeClr val="tx1"/>
              </a:solidFill>
              <a:latin typeface="+mn-lt"/>
              <a:ea typeface="+mn-ea"/>
              <a:cs typeface="+mn-c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Rectangle 2"/>
          <p:cNvSpPr>
            <a:spLocks noGrp="1"/>
          </p:cNvSpPr>
          <p:nvPr>
            <p:ph type="title"/>
          </p:nvPr>
        </p:nvSpPr>
        <p:spPr>
          <a:xfrm>
            <a:off x="611188" y="476250"/>
            <a:ext cx="7793037" cy="549275"/>
          </a:xfrm>
          <a:ln/>
        </p:spPr>
        <p:txBody>
          <a:bodyPr wrap="square" lIns="91440" tIns="45720" rIns="91440" bIns="45720" anchor="b" anchorCtr="0"/>
          <a:p>
            <a:pPr eaLnBrk="1" hangingPunct="1"/>
            <a:r>
              <a:rPr lang="zh-CN" altLang="en-US" sz="2800" b="1" dirty="0">
                <a:solidFill>
                  <a:schemeClr val="tx1"/>
                </a:solidFill>
                <a:latin typeface="宋体" panose="02010600030101010101" pitchFamily="2" charset="-122"/>
              </a:rPr>
              <a:t>（二）出口货物完税价格</a:t>
            </a:r>
            <a:endParaRPr lang="zh-CN" altLang="en-US" b="1" dirty="0">
              <a:solidFill>
                <a:schemeClr val="tx1"/>
              </a:solidFill>
              <a:latin typeface="宋体" panose="02010600030101010101" pitchFamily="2" charset="-122"/>
            </a:endParaRPr>
          </a:p>
        </p:txBody>
      </p:sp>
      <p:sp>
        <p:nvSpPr>
          <p:cNvPr id="21507" name="Rectangle 3"/>
          <p:cNvSpPr>
            <a:spLocks noGrp="1"/>
          </p:cNvSpPr>
          <p:nvPr>
            <p:ph idx="1"/>
          </p:nvPr>
        </p:nvSpPr>
        <p:spPr>
          <a:xfrm>
            <a:off x="0" y="1125538"/>
            <a:ext cx="8899525" cy="5111750"/>
          </a:xfrm>
          <a:ln/>
        </p:spPr>
        <p:txBody>
          <a:bodyPr wrap="square" lIns="91440" tIns="45720" rIns="91440" bIns="45720" anchor="t" anchorCtr="0"/>
          <a:p>
            <a:pPr eaLnBrk="1" hangingPunct="1">
              <a:lnSpc>
                <a:spcPct val="115000"/>
              </a:lnSpc>
              <a:spcBef>
                <a:spcPts val="25"/>
              </a:spcBef>
              <a:buNone/>
            </a:pPr>
            <a:r>
              <a:rPr lang="en-US" altLang="zh-CN" sz="4000" b="1" dirty="0">
                <a:latin typeface="宋体" panose="02010600030101010101" pitchFamily="2" charset="-122"/>
              </a:rPr>
              <a:t>     </a:t>
            </a:r>
            <a:r>
              <a:rPr lang="en-US" altLang="zh-CN" sz="2400" dirty="0">
                <a:latin typeface="宋体" panose="02010600030101010101" pitchFamily="2" charset="-122"/>
              </a:rPr>
              <a:t>1.</a:t>
            </a:r>
            <a:r>
              <a:rPr lang="zh-CN" altLang="en-US" sz="2400" dirty="0">
                <a:latin typeface="宋体" panose="02010600030101010101" pitchFamily="2" charset="-122"/>
              </a:rPr>
              <a:t>出口货物完税价格的确定</a:t>
            </a:r>
            <a:endParaRPr lang="zh-CN" altLang="en-US" sz="2400" dirty="0">
              <a:latin typeface="宋体" panose="02010600030101010101" pitchFamily="2" charset="-122"/>
            </a:endParaRPr>
          </a:p>
          <a:p>
            <a:pPr eaLnBrk="1" hangingPunct="1">
              <a:lnSpc>
                <a:spcPct val="115000"/>
              </a:lnSpc>
              <a:spcBef>
                <a:spcPts val="25"/>
              </a:spcBef>
              <a:buNone/>
            </a:pPr>
            <a:r>
              <a:rPr lang="zh-CN" altLang="en-US" sz="2400" dirty="0">
                <a:latin typeface="宋体" panose="02010600030101010101" pitchFamily="2" charset="-122"/>
              </a:rPr>
              <a:t>      出口货物的完税价格由海关以该货物向境外销售的成交价格及该货物运至我国境内输出地点装载前的运输、保险费及其相关费用为基础审查确定，不包含出口关税税额。      </a:t>
            </a:r>
            <a:endParaRPr lang="zh-CN" altLang="en-US" sz="2400" dirty="0">
              <a:latin typeface="宋体" panose="02010600030101010101" pitchFamily="2" charset="-122"/>
            </a:endParaRPr>
          </a:p>
          <a:p>
            <a:pPr eaLnBrk="1" hangingPunct="1">
              <a:lnSpc>
                <a:spcPct val="115000"/>
              </a:lnSpc>
              <a:spcBef>
                <a:spcPts val="25"/>
              </a:spcBef>
              <a:buNone/>
            </a:pPr>
            <a:r>
              <a:rPr lang="zh-CN" altLang="en-US" sz="2400" b="1" dirty="0">
                <a:latin typeface="宋体" panose="02010600030101010101" pitchFamily="2" charset="-122"/>
              </a:rPr>
              <a:t>         出口货物完税价格</a:t>
            </a:r>
            <a:r>
              <a:rPr lang="en-US" altLang="zh-CN" sz="2400" b="1" dirty="0">
                <a:latin typeface="宋体" panose="02010600030101010101" pitchFamily="2" charset="-122"/>
              </a:rPr>
              <a:t>=</a:t>
            </a:r>
            <a:r>
              <a:rPr lang="zh-CN" altLang="en-US" sz="2400" b="1" dirty="0">
                <a:latin typeface="宋体" panose="02010600030101010101" pitchFamily="2" charset="-122"/>
              </a:rPr>
              <a:t>离岸价格</a:t>
            </a:r>
            <a:r>
              <a:rPr lang="en-US" altLang="zh-CN" sz="2400" b="1" dirty="0">
                <a:latin typeface="宋体" panose="02010600030101010101" pitchFamily="2" charset="-122"/>
              </a:rPr>
              <a:t>/</a:t>
            </a:r>
            <a:r>
              <a:rPr lang="zh-CN" altLang="en-US" sz="2400" b="1" dirty="0">
                <a:latin typeface="宋体" panose="02010600030101010101" pitchFamily="2" charset="-122"/>
              </a:rPr>
              <a:t>（</a:t>
            </a:r>
            <a:r>
              <a:rPr lang="en-US" altLang="zh-CN" sz="2400" b="1" dirty="0">
                <a:latin typeface="宋体" panose="02010600030101010101" pitchFamily="2" charset="-122"/>
              </a:rPr>
              <a:t>1+</a:t>
            </a:r>
            <a:r>
              <a:rPr lang="zh-CN" altLang="en-US" sz="2400" b="1" dirty="0">
                <a:latin typeface="宋体" panose="02010600030101010101" pitchFamily="2" charset="-122"/>
              </a:rPr>
              <a:t>出口税率）</a:t>
            </a:r>
            <a:endParaRPr lang="zh-CN" altLang="en-US" sz="2400" b="1" dirty="0">
              <a:latin typeface="宋体" panose="02010600030101010101" pitchFamily="2" charset="-122"/>
            </a:endParaRPr>
          </a:p>
          <a:p>
            <a:pPr eaLnBrk="1" hangingPunct="1">
              <a:lnSpc>
                <a:spcPct val="115000"/>
              </a:lnSpc>
              <a:spcBef>
                <a:spcPts val="25"/>
              </a:spcBef>
              <a:buNone/>
            </a:pPr>
            <a:r>
              <a:rPr lang="zh-CN" altLang="en-US" sz="2400" dirty="0">
                <a:latin typeface="宋体" panose="02010600030101010101" pitchFamily="2" charset="-122"/>
              </a:rPr>
              <a:t>      出口货物的成交价格中含有支付给境外佣金的，如果单独列明可以扣除。</a:t>
            </a:r>
            <a:endParaRPr lang="zh-CN" altLang="en-US" sz="2400" dirty="0">
              <a:latin typeface="宋体" panose="02010600030101010101" pitchFamily="2" charset="-122"/>
            </a:endParaRPr>
          </a:p>
          <a:p>
            <a:pPr eaLnBrk="1" hangingPunct="1">
              <a:buNone/>
            </a:pPr>
            <a:r>
              <a:rPr lang="zh-CN" altLang="en-US" dirty="0">
                <a:latin typeface="宋体" panose="02010600030101010101" pitchFamily="2" charset="-122"/>
              </a:rPr>
              <a:t>      </a:t>
            </a:r>
            <a:endParaRPr lang="zh-CN" altLang="en-US"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507">
                                            <p:txEl>
                                              <p:charRg st="0" end="19"/>
                                            </p:txEl>
                                          </p:spTgt>
                                        </p:tgtEl>
                                        <p:attrNameLst>
                                          <p:attrName>style.visibility</p:attrName>
                                        </p:attrNameLst>
                                      </p:cBhvr>
                                      <p:to>
                                        <p:strVal val="visible"/>
                                      </p:to>
                                    </p:set>
                                    <p:animEffect transition="in" filter="wipe(left)">
                                      <p:cBhvr>
                                        <p:cTn id="7" dur="500"/>
                                        <p:tgtEl>
                                          <p:spTgt spid="21507">
                                            <p:txEl>
                                              <p:charRg st="0" end="19"/>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507">
                                            <p:txEl>
                                              <p:charRg st="19" end="106"/>
                                            </p:txEl>
                                          </p:spTgt>
                                        </p:tgtEl>
                                        <p:attrNameLst>
                                          <p:attrName>style.visibility</p:attrName>
                                        </p:attrNameLst>
                                      </p:cBhvr>
                                      <p:to>
                                        <p:strVal val="visible"/>
                                      </p:to>
                                    </p:set>
                                    <p:animEffect transition="in" filter="wipe(left)">
                                      <p:cBhvr>
                                        <p:cTn id="12" dur="500"/>
                                        <p:tgtEl>
                                          <p:spTgt spid="21507">
                                            <p:txEl>
                                              <p:charRg st="19" end="10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507">
                                            <p:txEl>
                                              <p:charRg st="106" end="138"/>
                                            </p:txEl>
                                          </p:spTgt>
                                        </p:tgtEl>
                                        <p:attrNameLst>
                                          <p:attrName>style.visibility</p:attrName>
                                        </p:attrNameLst>
                                      </p:cBhvr>
                                      <p:to>
                                        <p:strVal val="visible"/>
                                      </p:to>
                                    </p:set>
                                    <p:animEffect transition="in" filter="wipe(left)">
                                      <p:cBhvr>
                                        <p:cTn id="17" dur="500"/>
                                        <p:tgtEl>
                                          <p:spTgt spid="21507">
                                            <p:txEl>
                                              <p:charRg st="106" end="13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1507">
                                            <p:txEl>
                                              <p:charRg st="138" end="177"/>
                                            </p:txEl>
                                          </p:spTgt>
                                        </p:tgtEl>
                                        <p:attrNameLst>
                                          <p:attrName>style.visibility</p:attrName>
                                        </p:attrNameLst>
                                      </p:cBhvr>
                                      <p:to>
                                        <p:strVal val="visible"/>
                                      </p:to>
                                    </p:set>
                                    <p:animEffect transition="in" filter="wipe(left)">
                                      <p:cBhvr>
                                        <p:cTn id="22" dur="500"/>
                                        <p:tgtEl>
                                          <p:spTgt spid="21507">
                                            <p:txEl>
                                              <p:charRg st="138" end="17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1507">
                                            <p:txEl>
                                              <p:charRg st="177" end="184"/>
                                            </p:txEl>
                                          </p:spTgt>
                                        </p:tgtEl>
                                        <p:attrNameLst>
                                          <p:attrName>style.visibility</p:attrName>
                                        </p:attrNameLst>
                                      </p:cBhvr>
                                      <p:to>
                                        <p:strVal val="visible"/>
                                      </p:to>
                                    </p:set>
                                    <p:animEffect transition="in" filter="wipe(left)">
                                      <p:cBhvr>
                                        <p:cTn id="27" dur="500"/>
                                        <p:tgtEl>
                                          <p:spTgt spid="21507">
                                            <p:txEl>
                                              <p:charRg st="177" end="18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nvPr>
        </p:nvSpPr>
        <p:spPr>
          <a:ln/>
        </p:spPr>
        <p:txBody>
          <a:bodyPr anchor="b" anchorCtr="0"/>
          <a:p>
            <a:endParaRPr lang="zh-CN" altLang="en-US"/>
          </a:p>
        </p:txBody>
      </p:sp>
      <p:sp>
        <p:nvSpPr>
          <p:cNvPr id="3" name="内容占位符 2"/>
          <p:cNvSpPr>
            <a:spLocks noGrp="1"/>
          </p:cNvSpPr>
          <p:nvPr>
            <p:ph idx="1"/>
          </p:nvPr>
        </p:nvSpPr>
        <p:spPr>
          <a:xfrm>
            <a:off x="1009650" y="922338"/>
            <a:ext cx="7772400" cy="4114800"/>
          </a:xfrm>
        </p:spPr>
        <p:txBody>
          <a:bodyPr/>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【提示</a:t>
            </a:r>
            <a:r>
              <a:rPr kumimoji="0" lang="en-US"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1</a:t>
            </a: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离岸价格应以该项货物运离关境前的最后一个口岸的离岸价格为实际离岸价格。若该项货物从内地起运，则从内地口岸至最后出境口岸所支付的国内段运输费用应予扣除。</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【提示</a:t>
            </a:r>
            <a:r>
              <a:rPr kumimoji="0" lang="en-US"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2</a:t>
            </a: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离岸价格不包括装船以后发生的费用。</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【提示</a:t>
            </a:r>
            <a:r>
              <a:rPr kumimoji="0" lang="en-US"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3</a:t>
            </a: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出口货物在成交价格以外支付给国外的佣金应予扣除，未单独列明的则不予扣除。</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【提示</a:t>
            </a:r>
            <a:r>
              <a:rPr kumimoji="0" lang="en-US"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4</a:t>
            </a: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出口货物在成交价格以外，买方还另行支付的货物包装费，应计入成交价格。</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n"/>
            </a:pPr>
            <a:endParaRPr kumimoji="0" lang="zh-CN" altLang="en-US" sz="32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0" fontAlgn="base" latinLnBrk="0" hangingPunct="0">
              <a:lnSpc>
                <a:spcPct val="100000"/>
              </a:lnSpc>
              <a:spcBef>
                <a:spcPct val="20000"/>
              </a:spcBef>
              <a:spcAft>
                <a:spcPct val="0"/>
              </a:spcAft>
              <a:buClr>
                <a:schemeClr val="folHlink"/>
              </a:buClr>
              <a:buSzPct val="60000"/>
              <a:buFont typeface="Wingdings" panose="05000000000000000000" pitchFamily="2" charset="2"/>
              <a:buChar char="n"/>
            </a:pPr>
            <a:endParaRPr kumimoji="0" lang="zh-CN" altLang="en-US" sz="3200" b="0" i="0" u="none" strike="noStrike" kern="0" cap="none" spc="0" normalizeH="0" baseline="0" noProof="1">
              <a:solidFill>
                <a:schemeClr val="tx1"/>
              </a:solidFill>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37050" y="2205038"/>
            <a:ext cx="571500" cy="573087"/>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1</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6" name="MH_Other_3"/>
          <p:cNvSpPr/>
          <p:nvPr>
            <p:custDataLst>
              <p:tags r:id="rId2"/>
            </p:custDataLst>
          </p:nvPr>
        </p:nvSpPr>
        <p:spPr>
          <a:xfrm>
            <a:off x="4337050" y="3629025"/>
            <a:ext cx="571500" cy="573088"/>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nchorCtr="0"/>
          <a:p>
            <a:pPr algn="ctr"/>
            <a:r>
              <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rPr>
              <a:t>2</a:t>
            </a:r>
            <a:endParaRPr lang="en-US" altLang="zh-CN" sz="30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1" name="MH_Others_1"/>
          <p:cNvSpPr txBox="1"/>
          <p:nvPr>
            <p:custDataLst>
              <p:tags r:id="rId3"/>
            </p:custDataLst>
          </p:nvPr>
        </p:nvSpPr>
        <p:spPr>
          <a:xfrm>
            <a:off x="688975" y="2708275"/>
            <a:ext cx="2806700" cy="615950"/>
          </a:xfrm>
          <a:prstGeom prst="rect">
            <a:avLst/>
          </a:prstGeom>
          <a:noFill/>
          <a:ln w="9525">
            <a:noFill/>
          </a:ln>
        </p:spPr>
        <p:txBody>
          <a:bodyPr wrap="square" lIns="0" tIns="0" rIns="0" bIns="0" anchor="ctr" anchorCtr="0">
            <a:spAutoFit/>
          </a:bodyPr>
          <a:p>
            <a:pPr algn="ctr"/>
            <a:r>
              <a:rPr lang="zh-CN" altLang="en-US" sz="4000" b="1" dirty="0">
                <a:solidFill>
                  <a:schemeClr val="accent1"/>
                </a:solidFill>
                <a:latin typeface="Arial" panose="020B0604020202020204" pitchFamily="34" charset="0"/>
                <a:ea typeface="微软雅黑" panose="020B0503020204020204" charset="-122"/>
                <a:sym typeface="Arial" panose="020B0604020202020204" pitchFamily="34" charset="0"/>
              </a:rPr>
              <a:t>重点、难点</a:t>
            </a:r>
            <a:endParaRPr lang="zh-CN" altLang="en-US" sz="40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20" name="MH_Text_1"/>
          <p:cNvSpPr/>
          <p:nvPr>
            <p:custDataLst>
              <p:tags r:id="rId4"/>
            </p:custDataLst>
          </p:nvPr>
        </p:nvSpPr>
        <p:spPr>
          <a:xfrm>
            <a:off x="5113338" y="2290763"/>
            <a:ext cx="2357438" cy="350838"/>
          </a:xfrm>
          <a:prstGeom prst="rect">
            <a:avLst/>
          </a:prstGeom>
        </p:spPr>
        <p:txBody>
          <a:bodyPr wrap="square" lIns="0" tIns="0" rIns="0" bIns="0" anchor="ctr">
            <a:spAutoFit/>
          </a:bodyPr>
          <a:lstStyle/>
          <a:p>
            <a:pPr fontAlgn="base"/>
            <a:r>
              <a:rPr lang="zh-CN" altLang="en-US" sz="2275" b="1" strike="noStrike" noProof="1" dirty="0">
                <a:latin typeface="Arial" panose="020B0604020202020204" pitchFamily="34" charset="0"/>
                <a:ea typeface="文鼎中特广告体" pitchFamily="1" charset="-122"/>
                <a:cs typeface="+mn-cs"/>
                <a:sym typeface="+mn-ea"/>
              </a:rPr>
              <a:t>关税</a:t>
            </a:r>
            <a:r>
              <a:rPr lang="zh-CN" sz="2275" b="1" strike="noStrike" noProof="1" dirty="0">
                <a:latin typeface="Arial" panose="020B0604020202020204" pitchFamily="34" charset="0"/>
                <a:ea typeface="文鼎中特广告体" pitchFamily="1" charset="-122"/>
                <a:cs typeface="+mn-cs"/>
                <a:sym typeface="+mn-ea"/>
              </a:rPr>
              <a:t>的计算</a:t>
            </a:r>
            <a:endParaRPr lang="zh-CN" sz="99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
        <p:nvSpPr>
          <p:cNvPr id="23" name="MH_Text_4"/>
          <p:cNvSpPr/>
          <p:nvPr>
            <p:custDataLst>
              <p:tags r:id="rId5"/>
            </p:custDataLst>
          </p:nvPr>
        </p:nvSpPr>
        <p:spPr>
          <a:xfrm>
            <a:off x="5113338" y="3851275"/>
            <a:ext cx="3395663" cy="350838"/>
          </a:xfrm>
          <a:prstGeom prst="rect">
            <a:avLst/>
          </a:prstGeom>
        </p:spPr>
        <p:txBody>
          <a:bodyPr wrap="square" lIns="0" tIns="0" rIns="0" bIns="0" anchor="ctr">
            <a:spAutoFit/>
          </a:bodyPr>
          <a:lstStyle/>
          <a:p>
            <a:pPr lvl="0" fontAlgn="base"/>
            <a:r>
              <a:rPr lang="zh-CN" altLang="en-US" sz="2275" b="1" strike="noStrike" noProof="1" dirty="0">
                <a:latin typeface="Arial" panose="020B0604020202020204" pitchFamily="34" charset="0"/>
                <a:ea typeface="文鼎中特广告体" pitchFamily="1" charset="-122"/>
                <a:cs typeface="+mn-cs"/>
                <a:sym typeface="+mn-ea"/>
              </a:rPr>
              <a:t>关税的</a:t>
            </a:r>
            <a:r>
              <a:rPr lang="zh-CN" sz="2275" b="1" strike="noStrike" noProof="1" dirty="0">
                <a:latin typeface="Arial" panose="020B0604020202020204" pitchFamily="34" charset="0"/>
                <a:ea typeface="文鼎中特广告体" pitchFamily="1" charset="-122"/>
                <a:cs typeface="+mn-cs"/>
                <a:sym typeface="+mn-ea"/>
              </a:rPr>
              <a:t>纳税申报</a:t>
            </a:r>
            <a:endParaRPr lang="zh-CN" altLang="en-US" sz="995" b="1" strike="noStrike" noProof="1"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spTree>
    <p:custDataLst>
      <p:tags r:id="rId6"/>
    </p:custData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3000" fill="hold">
                                          <p:stCondLst>
                                            <p:cond delay="0"/>
                                          </p:stCondLst>
                                        </p:cTn>
                                        <p:tgtEl>
                                          <p:spTgt spid="11"/>
                                        </p:tgtEl>
                                        <p:attrNameLst>
                                          <p:attrName>style.visibility</p:attrName>
                                        </p:attrNameLst>
                                      </p:cBhvr>
                                      <p:to>
                                        <p:strVal val="visible"/>
                                      </p:to>
                                    </p:set>
                                    <p:anim by="(-#ppt_w*2)" calcmode="lin" valueType="num">
                                      <p:cBhvr rctx="PPT">
                                        <p:cTn id="7" dur="3000" autoRev="1" fill="hold">
                                          <p:stCondLst>
                                            <p:cond delay="0"/>
                                          </p:stCondLst>
                                        </p:cTn>
                                        <p:tgtEl>
                                          <p:spTgt spid="11"/>
                                        </p:tgtEl>
                                        <p:attrNameLst>
                                          <p:attrName>ppt_w</p:attrName>
                                        </p:attrNameLst>
                                      </p:cBhvr>
                                    </p:anim>
                                    <p:anim by="(#ppt_w*0.50)" calcmode="lin" valueType="num">
                                      <p:cBhvr>
                                        <p:cTn id="8" dur="3000" decel="50000" autoRev="1" fill="hold">
                                          <p:stCondLst>
                                            <p:cond delay="0"/>
                                          </p:stCondLst>
                                        </p:cTn>
                                        <p:tgtEl>
                                          <p:spTgt spid="11"/>
                                        </p:tgtEl>
                                        <p:attrNameLst>
                                          <p:attrName>ppt_x</p:attrName>
                                        </p:attrNameLst>
                                      </p:cBhvr>
                                    </p:anim>
                                    <p:anim from="(-#ppt_h/2)" to="(#ppt_y)" calcmode="lin" valueType="num">
                                      <p:cBhvr>
                                        <p:cTn id="9" dur="3000" fill="hold">
                                          <p:stCondLst>
                                            <p:cond delay="0"/>
                                          </p:stCondLst>
                                        </p:cTn>
                                        <p:tgtEl>
                                          <p:spTgt spid="11"/>
                                        </p:tgtEl>
                                        <p:attrNameLst>
                                          <p:attrName>ppt_y</p:attrName>
                                        </p:attrNameLst>
                                      </p:cBhvr>
                                    </p:anim>
                                    <p:animRot by="21600000">
                                      <p:cBhvr>
                                        <p:cTn id="10" dur="3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3000" fill="hold">
                                          <p:stCondLst>
                                            <p:cond delay="0"/>
                                          </p:stCondLst>
                                        </p:cTn>
                                        <p:tgtEl>
                                          <p:spTgt spid="42"/>
                                        </p:tgtEl>
                                        <p:attrNameLst>
                                          <p:attrName>style.visibility</p:attrName>
                                        </p:attrNameLst>
                                      </p:cBhvr>
                                      <p:to>
                                        <p:strVal val="visible"/>
                                      </p:to>
                                    </p:set>
                                    <p:anim calcmode="lin" valueType="num">
                                      <p:cBhvr>
                                        <p:cTn id="15" dur="3000" fill="hold"/>
                                        <p:tgtEl>
                                          <p:spTgt spid="42"/>
                                        </p:tgtEl>
                                        <p:attrNameLst>
                                          <p:attrName>ppt_x</p:attrName>
                                        </p:attrNameLst>
                                      </p:cBhvr>
                                      <p:tavLst>
                                        <p:tav tm="0">
                                          <p:val>
                                            <p:strVal val="0-#ppt_w/2"/>
                                          </p:val>
                                        </p:tav>
                                        <p:tav tm="100000">
                                          <p:val>
                                            <p:strVal val="#ppt_x"/>
                                          </p:val>
                                        </p:tav>
                                      </p:tavLst>
                                    </p:anim>
                                    <p:anim calcmode="lin" valueType="num">
                                      <p:cBhvr>
                                        <p:cTn id="16" dur="30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0-#ppt_w/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3000" fill="hold">
                                          <p:stCondLst>
                                            <p:cond delay="0"/>
                                          </p:stCondLst>
                                        </p:cTn>
                                        <p:tgtEl>
                                          <p:spTgt spid="16"/>
                                        </p:tgtEl>
                                        <p:attrNameLst>
                                          <p:attrName>style.visibility</p:attrName>
                                        </p:attrNameLst>
                                      </p:cBhvr>
                                      <p:to>
                                        <p:strVal val="visible"/>
                                      </p:to>
                                    </p:set>
                                    <p:anim calcmode="lin" valueType="num">
                                      <p:cBhvr>
                                        <p:cTn id="25" dur="3000" fill="hold"/>
                                        <p:tgtEl>
                                          <p:spTgt spid="16"/>
                                        </p:tgtEl>
                                        <p:attrNameLst>
                                          <p:attrName>ppt_x</p:attrName>
                                        </p:attrNameLst>
                                      </p:cBhvr>
                                      <p:tavLst>
                                        <p:tav tm="0">
                                          <p:val>
                                            <p:strVal val="0-#ppt_w/2"/>
                                          </p:val>
                                        </p:tav>
                                        <p:tav tm="100000">
                                          <p:val>
                                            <p:strVal val="#ppt_x"/>
                                          </p:val>
                                        </p:tav>
                                      </p:tavLst>
                                    </p:anim>
                                    <p:anim calcmode="lin" valueType="num">
                                      <p:cBhvr>
                                        <p:cTn id="26" dur="3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3000" fill="hold">
                                          <p:stCondLst>
                                            <p:cond delay="0"/>
                                          </p:stCondLst>
                                        </p:cTn>
                                        <p:tgtEl>
                                          <p:spTgt spid="23"/>
                                        </p:tgtEl>
                                        <p:attrNameLst>
                                          <p:attrName>style.visibility</p:attrName>
                                        </p:attrNameLst>
                                      </p:cBhvr>
                                      <p:to>
                                        <p:strVal val="visible"/>
                                      </p:to>
                                    </p:set>
                                    <p:anim calcmode="lin" valueType="num">
                                      <p:cBhvr>
                                        <p:cTn id="29" dur="3000" fill="hold"/>
                                        <p:tgtEl>
                                          <p:spTgt spid="23"/>
                                        </p:tgtEl>
                                        <p:attrNameLst>
                                          <p:attrName>ppt_x</p:attrName>
                                        </p:attrNameLst>
                                      </p:cBhvr>
                                      <p:tavLst>
                                        <p:tav tm="0">
                                          <p:val>
                                            <p:strVal val="0-#ppt_w/2"/>
                                          </p:val>
                                        </p:tav>
                                        <p:tav tm="100000">
                                          <p:val>
                                            <p:strVal val="#ppt_x"/>
                                          </p:val>
                                        </p:tav>
                                      </p:tavLst>
                                    </p:anim>
                                    <p:anim calcmode="lin" valueType="num">
                                      <p:cBhvr>
                                        <p:cTn id="30" dur="3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6" grpId="0" bldLvl="0" animBg="1"/>
      <p:bldP spid="11" grpId="0"/>
      <p:bldP spid="20" grpId="0"/>
      <p:bldP spid="2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Rectangle 3"/>
          <p:cNvSpPr>
            <a:spLocks noGrp="1"/>
          </p:cNvSpPr>
          <p:nvPr>
            <p:ph idx="1"/>
          </p:nvPr>
        </p:nvSpPr>
        <p:spPr>
          <a:xfrm>
            <a:off x="0" y="404813"/>
            <a:ext cx="9144000" cy="4319587"/>
          </a:xfrm>
          <a:ln/>
        </p:spPr>
        <p:txBody>
          <a:bodyPr wrap="square" lIns="91440" tIns="45720" rIns="91440" bIns="45720" anchor="t" anchorCtr="0"/>
          <a:p>
            <a:pPr eaLnBrk="1" hangingPunct="1">
              <a:lnSpc>
                <a:spcPct val="120000"/>
              </a:lnSpc>
              <a:spcBef>
                <a:spcPts val="25"/>
              </a:spcBef>
              <a:buNone/>
            </a:pPr>
            <a:r>
              <a:rPr lang="en-US" altLang="zh-CN" sz="2800" dirty="0">
                <a:latin typeface="宋体" panose="02010600030101010101" pitchFamily="2" charset="-122"/>
              </a:rPr>
              <a:t>      </a:t>
            </a:r>
            <a:r>
              <a:rPr lang="en-US" altLang="zh-CN" sz="2400" dirty="0">
                <a:latin typeface="宋体" panose="02010600030101010101" pitchFamily="2" charset="-122"/>
              </a:rPr>
              <a:t>2.</a:t>
            </a:r>
            <a:r>
              <a:rPr lang="zh-CN" altLang="en-US" sz="2400" dirty="0">
                <a:latin typeface="宋体" panose="02010600030101010101" pitchFamily="2" charset="-122"/>
              </a:rPr>
              <a:t>出口货物完税价格的估定</a:t>
            </a:r>
            <a:endParaRPr lang="zh-CN" altLang="en-US" sz="2400" dirty="0">
              <a:latin typeface="宋体" panose="02010600030101010101" pitchFamily="2" charset="-122"/>
            </a:endParaRPr>
          </a:p>
          <a:p>
            <a:pPr eaLnBrk="1" hangingPunct="1">
              <a:lnSpc>
                <a:spcPct val="120000"/>
              </a:lnSpc>
              <a:spcBef>
                <a:spcPts val="25"/>
              </a:spcBef>
              <a:buNone/>
            </a:pPr>
            <a:r>
              <a:rPr lang="zh-CN" altLang="en-US" sz="2400" dirty="0">
                <a:latin typeface="宋体" panose="02010600030101010101" pitchFamily="2" charset="-122"/>
              </a:rPr>
              <a:t>      出口货物的成交价格不能确定的，则依次估定：</a:t>
            </a:r>
            <a:endParaRPr lang="zh-CN" altLang="en-US" sz="2400" dirty="0">
              <a:latin typeface="宋体" panose="02010600030101010101" pitchFamily="2" charset="-122"/>
            </a:endParaRPr>
          </a:p>
          <a:p>
            <a:pPr eaLnBrk="1" hangingPunct="1">
              <a:lnSpc>
                <a:spcPct val="120000"/>
              </a:lnSpc>
              <a:spcBef>
                <a:spcPts val="25"/>
              </a:spcBef>
              <a:buNone/>
            </a:pPr>
            <a:r>
              <a:rPr lang="zh-CN" altLang="en-US" sz="2400" dirty="0">
                <a:latin typeface="宋体" panose="02010600030101010101" pitchFamily="2" charset="-122"/>
              </a:rPr>
              <a:t>      同时或大约同时向同一国家或地区出口的相同货物的成交价；</a:t>
            </a:r>
            <a:endParaRPr lang="zh-CN" altLang="en-US" sz="2400" dirty="0">
              <a:latin typeface="宋体" panose="02010600030101010101" pitchFamily="2" charset="-122"/>
            </a:endParaRPr>
          </a:p>
          <a:p>
            <a:pPr eaLnBrk="1" hangingPunct="1">
              <a:lnSpc>
                <a:spcPct val="120000"/>
              </a:lnSpc>
              <a:spcBef>
                <a:spcPts val="25"/>
              </a:spcBef>
              <a:buNone/>
            </a:pPr>
            <a:r>
              <a:rPr lang="zh-CN" altLang="en-US" sz="2400" dirty="0">
                <a:latin typeface="宋体" panose="02010600030101010101" pitchFamily="2" charset="-122"/>
              </a:rPr>
              <a:t>      同时或大约同时向同一国家或地区出口的类似货物的成交价；</a:t>
            </a:r>
            <a:endParaRPr lang="zh-CN" altLang="en-US" sz="2400" dirty="0">
              <a:latin typeface="宋体" panose="02010600030101010101" pitchFamily="2" charset="-122"/>
            </a:endParaRPr>
          </a:p>
          <a:p>
            <a:pPr eaLnBrk="1" hangingPunct="1">
              <a:lnSpc>
                <a:spcPct val="120000"/>
              </a:lnSpc>
              <a:spcBef>
                <a:spcPts val="25"/>
              </a:spcBef>
              <a:buNone/>
            </a:pPr>
            <a:r>
              <a:rPr lang="zh-CN" altLang="en-US" sz="2400" dirty="0">
                <a:latin typeface="宋体" panose="02010600030101010101" pitchFamily="2" charset="-122"/>
              </a:rPr>
              <a:t>      按下列各项总和计算的价格：境内生产相同或类似货物的成本、加工费、通常的利润和一般费用、境内发生的运输及其相关费用、保险费；     </a:t>
            </a:r>
            <a:endParaRPr lang="zh-CN" altLang="en-US" sz="2400" dirty="0">
              <a:latin typeface="宋体" panose="02010600030101010101" pitchFamily="2" charset="-122"/>
            </a:endParaRPr>
          </a:p>
          <a:p>
            <a:pPr eaLnBrk="1" hangingPunct="1">
              <a:lnSpc>
                <a:spcPct val="120000"/>
              </a:lnSpc>
              <a:spcBef>
                <a:spcPts val="25"/>
              </a:spcBef>
              <a:buNone/>
            </a:pPr>
            <a:r>
              <a:rPr lang="zh-CN" altLang="en-US" sz="2400" dirty="0">
                <a:latin typeface="宋体" panose="02010600030101010101" pitchFamily="2" charset="-122"/>
              </a:rPr>
              <a:t>      按合理方法估定的价格。</a:t>
            </a:r>
            <a:endParaRPr lang="zh-CN" altLang="en-US" sz="2400" dirty="0">
              <a:latin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Rectangle 2"/>
          <p:cNvSpPr>
            <a:spLocks noGrp="1"/>
          </p:cNvSpPr>
          <p:nvPr>
            <p:ph type="title"/>
          </p:nvPr>
        </p:nvSpPr>
        <p:spPr>
          <a:xfrm>
            <a:off x="1150938" y="214313"/>
            <a:ext cx="7793037" cy="622300"/>
          </a:xfrm>
          <a:ln/>
        </p:spPr>
        <p:txBody>
          <a:bodyPr wrap="square" lIns="91440" tIns="45720" rIns="91440" bIns="45720" anchor="b" anchorCtr="0"/>
          <a:p>
            <a:pPr eaLnBrk="1" hangingPunct="1"/>
            <a:r>
              <a:rPr lang="zh-CN" altLang="en-US" sz="3200" b="1" dirty="0">
                <a:solidFill>
                  <a:srgbClr val="0070C0"/>
                </a:solidFill>
                <a:latin typeface="微软雅黑" panose="020B0503020204020204" charset="-122"/>
                <a:ea typeface="微软雅黑" panose="020B0503020204020204" charset="-122"/>
                <a:cs typeface="微软雅黑" panose="020B0503020204020204" charset="-122"/>
              </a:rPr>
              <a:t>任务二  关税应纳税额计算</a:t>
            </a:r>
            <a:endParaRPr lang="zh-CN" altLang="en-US" sz="3200" b="1" dirty="0">
              <a:solidFill>
                <a:srgbClr val="0070C0"/>
              </a:solidFill>
              <a:latin typeface="微软雅黑" panose="020B0503020204020204" charset="-122"/>
              <a:ea typeface="微软雅黑" panose="020B0503020204020204" charset="-122"/>
              <a:cs typeface="微软雅黑" panose="020B0503020204020204" charset="-122"/>
            </a:endParaRPr>
          </a:p>
        </p:txBody>
      </p:sp>
      <p:sp>
        <p:nvSpPr>
          <p:cNvPr id="23555" name="Rectangle 3"/>
          <p:cNvSpPr>
            <a:spLocks noGrp="1"/>
          </p:cNvSpPr>
          <p:nvPr>
            <p:ph idx="1"/>
          </p:nvPr>
        </p:nvSpPr>
        <p:spPr>
          <a:xfrm>
            <a:off x="539115" y="1052830"/>
            <a:ext cx="8404860" cy="4869180"/>
          </a:xfrm>
          <a:ln/>
        </p:spPr>
        <p:txBody>
          <a:bodyPr wrap="square" lIns="91440" tIns="45720" rIns="91440" bIns="45720" anchor="t" anchorCtr="0"/>
          <a:p>
            <a:pPr eaLnBrk="1" hangingPunct="1">
              <a:buNone/>
            </a:pPr>
            <a:r>
              <a:rPr lang="zh-CN" altLang="en-US" sz="2800" b="1" dirty="0">
                <a:solidFill>
                  <a:srgbClr val="FF0000"/>
                </a:solidFill>
                <a:latin typeface="宋体" panose="02010600030101010101" pitchFamily="2" charset="-122"/>
              </a:rPr>
              <a:t>一、进口关税的计算</a:t>
            </a:r>
            <a:endParaRPr lang="zh-CN" altLang="en-US" sz="2800" b="1" dirty="0">
              <a:solidFill>
                <a:srgbClr val="FF0000"/>
              </a:solidFill>
              <a:latin typeface="宋体" panose="02010600030101010101" pitchFamily="2" charset="-122"/>
            </a:endParaRPr>
          </a:p>
          <a:p>
            <a:pPr eaLnBrk="1" hangingPunct="1">
              <a:buNone/>
            </a:pPr>
            <a:endParaRPr lang="en-US" altLang="zh-CN" sz="2800" b="1" dirty="0">
              <a:latin typeface="宋体" panose="02010600030101010101" pitchFamily="2" charset="-122"/>
            </a:endParaRPr>
          </a:p>
          <a:p>
            <a:pPr eaLnBrk="1" hangingPunct="1">
              <a:lnSpc>
                <a:spcPct val="120000"/>
              </a:lnSpc>
              <a:spcBef>
                <a:spcPct val="0"/>
              </a:spcBef>
              <a:buNone/>
            </a:pPr>
            <a:r>
              <a:rPr lang="en-US" altLang="zh-CN" sz="2800" b="1" dirty="0">
                <a:latin typeface="宋体" panose="02010600030101010101" pitchFamily="2" charset="-122"/>
              </a:rPr>
              <a:t>1.</a:t>
            </a:r>
            <a:r>
              <a:rPr lang="zh-CN" altLang="en-US" sz="2800" b="1" dirty="0">
                <a:latin typeface="宋体" panose="02010600030101010101" pitchFamily="2" charset="-122"/>
              </a:rPr>
              <a:t>从价税的计算公式</a:t>
            </a:r>
            <a:br>
              <a:rPr lang="zh-CN" altLang="en-US" sz="2800" b="1" dirty="0">
                <a:latin typeface="宋体" panose="02010600030101010101" pitchFamily="2" charset="-122"/>
              </a:rPr>
            </a:br>
            <a:r>
              <a:rPr lang="zh-CN" altLang="en-US" sz="2000" b="1" dirty="0">
                <a:latin typeface="宋体" panose="02010600030101010101" pitchFamily="2" charset="-122"/>
              </a:rPr>
              <a:t>应纳关税</a:t>
            </a:r>
            <a:endParaRPr lang="zh-CN" altLang="en-US" sz="2000" b="1" dirty="0">
              <a:latin typeface="宋体" panose="02010600030101010101" pitchFamily="2" charset="-122"/>
            </a:endParaRPr>
          </a:p>
          <a:p>
            <a:pPr eaLnBrk="1" hangingPunct="1">
              <a:lnSpc>
                <a:spcPct val="120000"/>
              </a:lnSpc>
              <a:spcBef>
                <a:spcPct val="0"/>
              </a:spcBef>
              <a:buNone/>
            </a:pPr>
            <a:r>
              <a:rPr lang="zh-CN" altLang="en-US" sz="2000" b="1" dirty="0">
                <a:latin typeface="宋体" panose="02010600030101010101" pitchFamily="2" charset="-122"/>
              </a:rPr>
              <a:t>＝进出口货物数量</a:t>
            </a:r>
            <a:r>
              <a:rPr lang="en-US" altLang="zh-CN" sz="2000" b="1" dirty="0">
                <a:latin typeface="宋体" panose="02010600030101010101" pitchFamily="2" charset="-122"/>
              </a:rPr>
              <a:t>×</a:t>
            </a:r>
            <a:r>
              <a:rPr lang="zh-CN" altLang="en-US" sz="2000" b="1" dirty="0">
                <a:latin typeface="宋体" panose="02010600030101010101" pitchFamily="2" charset="-122"/>
              </a:rPr>
              <a:t>单位完税价格</a:t>
            </a:r>
            <a:r>
              <a:rPr lang="en-US" altLang="zh-CN" sz="2000" b="1" dirty="0">
                <a:latin typeface="宋体" panose="02010600030101010101" pitchFamily="2" charset="-122"/>
              </a:rPr>
              <a:t>×</a:t>
            </a:r>
            <a:r>
              <a:rPr lang="zh-CN" altLang="en-US" sz="2000" b="1" dirty="0">
                <a:latin typeface="宋体" panose="02010600030101010101" pitchFamily="2" charset="-122"/>
              </a:rPr>
              <a:t>适用税率</a:t>
            </a:r>
            <a:endParaRPr lang="zh-CN" altLang="en-US" sz="2000" b="1" dirty="0">
              <a:latin typeface="宋体" panose="02010600030101010101" pitchFamily="2" charset="-122"/>
            </a:endParaRPr>
          </a:p>
          <a:p>
            <a:pPr eaLnBrk="1" hangingPunct="1">
              <a:lnSpc>
                <a:spcPct val="120000"/>
              </a:lnSpc>
              <a:spcBef>
                <a:spcPct val="0"/>
              </a:spcBef>
              <a:buNone/>
            </a:pPr>
            <a:r>
              <a:rPr lang="zh-CN" altLang="en-US" sz="2000" b="1" dirty="0">
                <a:solidFill>
                  <a:srgbClr val="FF0000"/>
                </a:solidFill>
                <a:latin typeface="宋体" panose="02010600030101010101" pitchFamily="2" charset="-122"/>
              </a:rPr>
              <a:t>【工作实例4-1】</a:t>
            </a:r>
            <a:r>
              <a:rPr lang="zh-CN" altLang="en-US" sz="2000" b="1" dirty="0">
                <a:latin typeface="宋体" panose="02010600030101010101" pitchFamily="2" charset="-122"/>
              </a:rPr>
              <a:t>我国从日本进口一批中厚钢板共计20万公斤，成交价格为FOB伦敦2.5英镑/公斤，已知单位运费为0.1英镑，保险费率为0.25%，应征关税税款是多少？（已知1英镑＝人民币8.7386元）</a:t>
            </a:r>
            <a:endParaRPr lang="zh-CN" altLang="en-US" sz="2000" b="1" dirty="0">
              <a:latin typeface="宋体" panose="02010600030101010101" pitchFamily="2" charset="-122"/>
            </a:endParaRPr>
          </a:p>
          <a:p>
            <a:pPr eaLnBrk="1" hangingPunct="1">
              <a:lnSpc>
                <a:spcPct val="120000"/>
              </a:lnSpc>
              <a:spcBef>
                <a:spcPct val="0"/>
              </a:spcBef>
              <a:buNone/>
            </a:pPr>
            <a:r>
              <a:rPr lang="zh-CN" altLang="en-US" sz="2000" b="1" dirty="0">
                <a:latin typeface="宋体" panose="02010600030101010101" pitchFamily="2" charset="-122"/>
              </a:rPr>
              <a:t>【解析】完税价格＝（FOB价＋运费）÷（1－保险费率）</a:t>
            </a:r>
            <a:endParaRPr lang="zh-CN" altLang="en-US" sz="2000" b="1" dirty="0">
              <a:latin typeface="宋体" panose="02010600030101010101" pitchFamily="2" charset="-122"/>
            </a:endParaRPr>
          </a:p>
          <a:p>
            <a:pPr eaLnBrk="1" hangingPunct="1">
              <a:lnSpc>
                <a:spcPct val="120000"/>
              </a:lnSpc>
              <a:spcBef>
                <a:spcPct val="0"/>
              </a:spcBef>
              <a:buNone/>
            </a:pPr>
            <a:r>
              <a:rPr lang="zh-CN" altLang="en-US" sz="2000" b="1" dirty="0">
                <a:latin typeface="宋体" panose="02010600030101010101" pitchFamily="2" charset="-122"/>
              </a:rPr>
              <a:t>   ＝（2.5＋0.1）÷（1－0.25%）＝2.6065元英镑＝22.7772元</a:t>
            </a:r>
            <a:endParaRPr lang="zh-CN" altLang="en-US" sz="2000" b="1" dirty="0">
              <a:latin typeface="宋体" panose="02010600030101010101" pitchFamily="2" charset="-122"/>
            </a:endParaRPr>
          </a:p>
          <a:p>
            <a:pPr eaLnBrk="1" hangingPunct="1">
              <a:lnSpc>
                <a:spcPct val="120000"/>
              </a:lnSpc>
              <a:spcBef>
                <a:spcPct val="0"/>
              </a:spcBef>
              <a:buNone/>
            </a:pPr>
            <a:r>
              <a:rPr lang="zh-CN" altLang="en-US" sz="2000" b="1" dirty="0">
                <a:latin typeface="宋体" panose="02010600030101010101" pitchFamily="2" charset="-122"/>
              </a:rPr>
              <a:t>中厚钢板是日本原产国货物，适用于最惠国汇率，即10%</a:t>
            </a:r>
            <a:endParaRPr lang="zh-CN" altLang="en-US" sz="2000" b="1" dirty="0">
              <a:latin typeface="宋体" panose="02010600030101010101" pitchFamily="2" charset="-122"/>
            </a:endParaRPr>
          </a:p>
          <a:p>
            <a:pPr eaLnBrk="1" hangingPunct="1">
              <a:lnSpc>
                <a:spcPct val="120000"/>
              </a:lnSpc>
              <a:spcBef>
                <a:spcPct val="0"/>
              </a:spcBef>
              <a:buNone/>
            </a:pPr>
            <a:r>
              <a:rPr lang="zh-CN" altLang="en-US" sz="2000" b="1" dirty="0">
                <a:latin typeface="宋体" panose="02010600030101010101" pitchFamily="2" charset="-122"/>
              </a:rPr>
              <a:t>所以该批货物进口关税税款＝200000×22.7772×10%＝455544元</a:t>
            </a:r>
            <a:endParaRPr lang="zh-CN" altLang="en-US" sz="2000" b="1" dirty="0">
              <a:latin typeface="宋体" panose="02010600030101010101" pitchFamily="2" charset="-122"/>
            </a:endParaRPr>
          </a:p>
          <a:p>
            <a:pPr eaLnBrk="1" hangingPunct="1">
              <a:buNone/>
            </a:pPr>
            <a:endParaRPr lang="zh-CN" altLang="en-US" b="1" dirty="0">
              <a:latin typeface="宋体" panose="02010600030101010101" pitchFamily="2" charset="-122"/>
            </a:endParaRPr>
          </a:p>
          <a:p>
            <a:pPr eaLnBrk="1" hangingPunct="1"/>
            <a:endParaRPr lang="en-US" altLang="zh-CN" sz="3600" b="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555">
                                            <p:txEl>
                                              <p:charRg st="0" end="10"/>
                                            </p:txEl>
                                          </p:spTgt>
                                        </p:tgtEl>
                                        <p:attrNameLst>
                                          <p:attrName>style.visibility</p:attrName>
                                        </p:attrNameLst>
                                      </p:cBhvr>
                                      <p:to>
                                        <p:strVal val="visible"/>
                                      </p:to>
                                    </p:set>
                                    <p:animEffect transition="in" filter="wipe(left)">
                                      <p:cBhvr>
                                        <p:cTn id="7" dur="500"/>
                                        <p:tgtEl>
                                          <p:spTgt spid="23555">
                                            <p:txEl>
                                              <p:charRg st="0" end="1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5">
                                            <p:txEl>
                                              <p:charRg st="10" end="27"/>
                                            </p:txEl>
                                          </p:spTgt>
                                        </p:tgtEl>
                                        <p:attrNameLst>
                                          <p:attrName>style.visibility</p:attrName>
                                        </p:attrNameLst>
                                      </p:cBhvr>
                                      <p:to>
                                        <p:strVal val="visible"/>
                                      </p:to>
                                    </p:set>
                                    <p:animEffect transition="in" filter="wipe(left)">
                                      <p:cBhvr>
                                        <p:cTn id="12" dur="500"/>
                                        <p:tgtEl>
                                          <p:spTgt spid="23555">
                                            <p:txEl>
                                              <p:charRg st="10" end="2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5">
                                            <p:txEl>
                                              <p:charRg st="27" end="48"/>
                                            </p:txEl>
                                          </p:spTgt>
                                        </p:tgtEl>
                                        <p:attrNameLst>
                                          <p:attrName>style.visibility</p:attrName>
                                        </p:attrNameLst>
                                      </p:cBhvr>
                                      <p:to>
                                        <p:strVal val="visible"/>
                                      </p:to>
                                    </p:set>
                                    <p:animEffect transition="in" filter="wipe(left)">
                                      <p:cBhvr>
                                        <p:cTn id="17" dur="500"/>
                                        <p:tgtEl>
                                          <p:spTgt spid="23555">
                                            <p:txEl>
                                              <p:charRg st="27" end="4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555">
                                            <p:txEl>
                                              <p:charRg st="48" end="150"/>
                                            </p:txEl>
                                          </p:spTgt>
                                        </p:tgtEl>
                                        <p:attrNameLst>
                                          <p:attrName>style.visibility</p:attrName>
                                        </p:attrNameLst>
                                      </p:cBhvr>
                                      <p:to>
                                        <p:strVal val="visible"/>
                                      </p:to>
                                    </p:set>
                                    <p:animEffect transition="in" filter="wipe(left)">
                                      <p:cBhvr>
                                        <p:cTn id="22" dur="500"/>
                                        <p:tgtEl>
                                          <p:spTgt spid="23555">
                                            <p:txEl>
                                              <p:charRg st="48" end="15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3555">
                                            <p:txEl>
                                              <p:charRg st="178" end="221"/>
                                            </p:txEl>
                                          </p:spTgt>
                                        </p:tgtEl>
                                        <p:attrNameLst>
                                          <p:attrName>style.visibility</p:attrName>
                                        </p:attrNameLst>
                                      </p:cBhvr>
                                      <p:to>
                                        <p:strVal val="visible"/>
                                      </p:to>
                                    </p:set>
                                    <p:animEffect transition="in" filter="wipe(left)">
                                      <p:cBhvr>
                                        <p:cTn id="27" dur="500"/>
                                        <p:tgtEl>
                                          <p:spTgt spid="23555">
                                            <p:txEl>
                                              <p:charRg st="178" end="22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3555">
                                            <p:txEl>
                                              <p:charRg st="221" end="248"/>
                                            </p:txEl>
                                          </p:spTgt>
                                        </p:tgtEl>
                                        <p:attrNameLst>
                                          <p:attrName>style.visibility</p:attrName>
                                        </p:attrNameLst>
                                      </p:cBhvr>
                                      <p:to>
                                        <p:strVal val="visible"/>
                                      </p:to>
                                    </p:set>
                                    <p:animEffect transition="in" filter="wipe(left)">
                                      <p:cBhvr>
                                        <p:cTn id="32" dur="500"/>
                                        <p:tgtEl>
                                          <p:spTgt spid="23555">
                                            <p:txEl>
                                              <p:charRg st="221" end="24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3555">
                                            <p:txEl>
                                              <p:charRg st="248" end="288"/>
                                            </p:txEl>
                                          </p:spTgt>
                                        </p:tgtEl>
                                        <p:attrNameLst>
                                          <p:attrName>style.visibility</p:attrName>
                                        </p:attrNameLst>
                                      </p:cBhvr>
                                      <p:to>
                                        <p:strVal val="visible"/>
                                      </p:to>
                                    </p:set>
                                    <p:animEffect transition="in" filter="wipe(left)">
                                      <p:cBhvr>
                                        <p:cTn id="37" dur="500"/>
                                        <p:tgtEl>
                                          <p:spTgt spid="23555">
                                            <p:txEl>
                                              <p:charRg st="248" end="28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3555">
                                            <p:txEl>
                                              <p:charRg st="288" end="289"/>
                                            </p:txEl>
                                          </p:spTgt>
                                        </p:tgtEl>
                                        <p:attrNameLst>
                                          <p:attrName>style.visibility</p:attrName>
                                        </p:attrNameLst>
                                      </p:cBhvr>
                                      <p:to>
                                        <p:strVal val="visible"/>
                                      </p:to>
                                    </p:set>
                                    <p:animEffect transition="in" filter="wipe(left)">
                                      <p:cBhvr>
                                        <p:cTn id="42" dur="500"/>
                                        <p:tgtEl>
                                          <p:spTgt spid="23555">
                                            <p:txEl>
                                              <p:charRg st="288" end="28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内容占位符 2"/>
          <p:cNvSpPr>
            <a:spLocks noGrp="1"/>
          </p:cNvSpPr>
          <p:nvPr>
            <p:ph idx="1"/>
          </p:nvPr>
        </p:nvSpPr>
        <p:spPr>
          <a:xfrm>
            <a:off x="899478" y="764540"/>
            <a:ext cx="7772400" cy="4114800"/>
          </a:xfrm>
          <a:ln/>
        </p:spPr>
        <p:txBody>
          <a:bodyPr anchor="t" anchorCtr="0"/>
          <a:p>
            <a:pPr eaLnBrk="1" hangingPunct="1">
              <a:lnSpc>
                <a:spcPct val="120000"/>
              </a:lnSpc>
              <a:spcBef>
                <a:spcPts val="20"/>
              </a:spcBef>
              <a:spcAft>
                <a:spcPts val="0"/>
              </a:spcAft>
              <a:buNone/>
            </a:pPr>
            <a:r>
              <a:rPr lang="en-US" altLang="zh-CN" sz="2800" b="1" dirty="0">
                <a:latin typeface="宋体" panose="02010600030101010101" pitchFamily="2" charset="-122"/>
              </a:rPr>
              <a:t>2.</a:t>
            </a:r>
            <a:r>
              <a:rPr lang="zh-CN" altLang="en-US" sz="2800" b="1" dirty="0">
                <a:latin typeface="宋体" panose="02010600030101010101" pitchFamily="2" charset="-122"/>
              </a:rPr>
              <a:t>从量税的计算公式</a:t>
            </a:r>
            <a:br>
              <a:rPr lang="zh-CN" altLang="en-US" sz="2800" b="1" dirty="0">
                <a:latin typeface="宋体" panose="02010600030101010101" pitchFamily="2" charset="-122"/>
              </a:rPr>
            </a:br>
            <a:r>
              <a:rPr lang="zh-CN" altLang="en-US" sz="2400" b="1" dirty="0">
                <a:latin typeface="宋体" panose="02010600030101010101" pitchFamily="2" charset="-122"/>
              </a:rPr>
              <a:t>应纳关税</a:t>
            </a:r>
            <a:endParaRPr lang="zh-CN" altLang="en-US" sz="2400" b="1" dirty="0">
              <a:latin typeface="宋体" panose="02010600030101010101" pitchFamily="2" charset="-122"/>
            </a:endParaRPr>
          </a:p>
          <a:p>
            <a:pPr eaLnBrk="1" hangingPunct="1">
              <a:lnSpc>
                <a:spcPct val="120000"/>
              </a:lnSpc>
              <a:spcBef>
                <a:spcPts val="20"/>
              </a:spcBef>
              <a:spcAft>
                <a:spcPts val="0"/>
              </a:spcAft>
              <a:buNone/>
            </a:pPr>
            <a:r>
              <a:rPr lang="zh-CN" altLang="en-US" sz="2400" b="1" dirty="0">
                <a:latin typeface="宋体" panose="02010600030101010101" pitchFamily="2" charset="-122"/>
              </a:rPr>
              <a:t>＝进出口货物数量</a:t>
            </a:r>
            <a:r>
              <a:rPr lang="en-US" altLang="zh-CN" sz="2400" b="1" dirty="0">
                <a:latin typeface="宋体" panose="02010600030101010101" pitchFamily="2" charset="-122"/>
              </a:rPr>
              <a:t>×</a:t>
            </a:r>
            <a:r>
              <a:rPr lang="zh-CN" altLang="en-US" sz="2400" b="1" dirty="0">
                <a:latin typeface="宋体" panose="02010600030101010101" pitchFamily="2" charset="-122"/>
              </a:rPr>
              <a:t>单位税额</a:t>
            </a:r>
            <a:endParaRPr lang="zh-CN" altLang="en-US" sz="2400" b="1" dirty="0">
              <a:latin typeface="宋体" panose="02010600030101010101" pitchFamily="2" charset="-122"/>
            </a:endParaRPr>
          </a:p>
          <a:p>
            <a:pPr>
              <a:lnSpc>
                <a:spcPct val="120000"/>
              </a:lnSpc>
              <a:spcBef>
                <a:spcPts val="20"/>
              </a:spcBef>
              <a:spcAft>
                <a:spcPts val="0"/>
              </a:spcAft>
            </a:pPr>
            <a:r>
              <a:rPr lang="zh-CN" altLang="en-US" sz="2400" b="1">
                <a:solidFill>
                  <a:srgbClr val="FF0000"/>
                </a:solidFill>
              </a:rPr>
              <a:t>【工作实例4-2】</a:t>
            </a:r>
            <a:r>
              <a:rPr lang="zh-CN" altLang="en-US" sz="2400" b="1"/>
              <a:t>国内某公司从香港购进柯达彩色胶卷50000卷（规格135/36，1卷＝0.05775平方米），成交价格为CIF10.00元港币/卷，其适用的汇率为1港币＝1.1元人民币，应征关税税款是多少？</a:t>
            </a:r>
            <a:endParaRPr lang="zh-CN" altLang="en-US" sz="2400" b="1"/>
          </a:p>
          <a:p>
            <a:pPr>
              <a:lnSpc>
                <a:spcPct val="120000"/>
              </a:lnSpc>
              <a:spcBef>
                <a:spcPts val="20"/>
              </a:spcBef>
              <a:spcAft>
                <a:spcPts val="0"/>
              </a:spcAft>
            </a:pPr>
            <a:r>
              <a:rPr lang="zh-CN" altLang="en-US" sz="2400" b="1"/>
              <a:t>【解析】50000卷×0.05775平方米/卷＝2887.5平方米</a:t>
            </a:r>
            <a:endParaRPr lang="zh-CN" altLang="en-US" sz="2400" b="1"/>
          </a:p>
          <a:p>
            <a:pPr>
              <a:lnSpc>
                <a:spcPct val="120000"/>
              </a:lnSpc>
              <a:spcBef>
                <a:spcPts val="20"/>
              </a:spcBef>
              <a:spcAft>
                <a:spcPts val="0"/>
              </a:spcAft>
            </a:pPr>
            <a:r>
              <a:rPr lang="zh-CN" altLang="en-US" sz="2400" b="1"/>
              <a:t>原产地香港适用最惠国税率30元/平方米</a:t>
            </a:r>
            <a:endParaRPr lang="zh-CN" altLang="en-US" sz="2400" b="1"/>
          </a:p>
          <a:p>
            <a:pPr>
              <a:lnSpc>
                <a:spcPct val="120000"/>
              </a:lnSpc>
              <a:spcBef>
                <a:spcPts val="20"/>
              </a:spcBef>
              <a:spcAft>
                <a:spcPts val="0"/>
              </a:spcAft>
            </a:pPr>
            <a:r>
              <a:rPr lang="zh-CN" altLang="en-US" sz="2400" b="1"/>
              <a:t>该批货物进口关税税款＝2887.5×30＝86625元</a:t>
            </a:r>
            <a:endParaRPr lang="zh-CN" altLang="en-US" sz="2400" b="1"/>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内容占位符 2"/>
          <p:cNvSpPr>
            <a:spLocks noGrp="1"/>
          </p:cNvSpPr>
          <p:nvPr>
            <p:ph idx="1"/>
          </p:nvPr>
        </p:nvSpPr>
        <p:spPr>
          <a:xfrm>
            <a:off x="1150938" y="577850"/>
            <a:ext cx="7772400" cy="5770563"/>
          </a:xfrm>
          <a:ln/>
        </p:spPr>
        <p:txBody>
          <a:bodyPr anchor="t" anchorCtr="0"/>
          <a:p>
            <a:pPr eaLnBrk="1" hangingPunct="1">
              <a:lnSpc>
                <a:spcPct val="115000"/>
              </a:lnSpc>
              <a:spcBef>
                <a:spcPts val="20"/>
              </a:spcBef>
              <a:spcAft>
                <a:spcPts val="0"/>
              </a:spcAft>
              <a:buNone/>
            </a:pPr>
            <a:r>
              <a:rPr lang="en-US" altLang="zh-CN" sz="2400" b="1" dirty="0">
                <a:latin typeface="宋体" panose="02010600030101010101" pitchFamily="2" charset="-122"/>
                <a:sym typeface="宋体" panose="02010600030101010101" pitchFamily="2" charset="-122"/>
              </a:rPr>
              <a:t>3.</a:t>
            </a:r>
            <a:r>
              <a:rPr lang="zh-CN" altLang="en-US" sz="2400" b="1" dirty="0">
                <a:latin typeface="宋体" panose="02010600030101010101" pitchFamily="2" charset="-122"/>
                <a:sym typeface="宋体" panose="02010600030101010101" pitchFamily="2" charset="-122"/>
              </a:rPr>
              <a:t>复合税</a:t>
            </a:r>
            <a:endParaRPr lang="zh-CN" altLang="en-US" sz="2400" b="1" dirty="0">
              <a:latin typeface="宋体" panose="02010600030101010101" pitchFamily="2" charset="-122"/>
              <a:sym typeface="宋体" panose="02010600030101010101" pitchFamily="2" charset="-122"/>
            </a:endParaRPr>
          </a:p>
          <a:p>
            <a:pPr eaLnBrk="1" hangingPunct="1">
              <a:lnSpc>
                <a:spcPct val="115000"/>
              </a:lnSpc>
              <a:spcBef>
                <a:spcPts val="20"/>
              </a:spcBef>
              <a:spcAft>
                <a:spcPts val="0"/>
              </a:spcAft>
              <a:buNone/>
            </a:pPr>
            <a:r>
              <a:rPr lang="zh-CN" altLang="en-US" sz="2000" b="1" dirty="0">
                <a:latin typeface="宋体" panose="02010600030101010101" pitchFamily="2" charset="-122"/>
                <a:sym typeface="宋体" panose="02010600030101010101" pitchFamily="2" charset="-122"/>
              </a:rPr>
              <a:t>我国目前对录像机、放像机、摄像机、数字照相机和摄录一体机等进口商品征收复合税。其计算公式：</a:t>
            </a:r>
            <a:br>
              <a:rPr lang="zh-CN" altLang="en-US" sz="2000" b="1" dirty="0">
                <a:latin typeface="宋体" panose="02010600030101010101" pitchFamily="2" charset="-122"/>
                <a:sym typeface="宋体" panose="02010600030101010101" pitchFamily="2" charset="-122"/>
              </a:rPr>
            </a:br>
            <a:r>
              <a:rPr lang="zh-CN" altLang="en-US" sz="2000" b="1" dirty="0">
                <a:latin typeface="宋体" panose="02010600030101010101" pitchFamily="2" charset="-122"/>
                <a:sym typeface="宋体" panose="02010600030101010101" pitchFamily="2" charset="-122"/>
              </a:rPr>
              <a:t>应纳关税</a:t>
            </a:r>
            <a:endParaRPr lang="zh-CN" altLang="en-US" sz="2000" b="1" dirty="0">
              <a:latin typeface="宋体" panose="02010600030101010101" pitchFamily="2" charset="-122"/>
            </a:endParaRPr>
          </a:p>
          <a:p>
            <a:pPr eaLnBrk="1" hangingPunct="1">
              <a:lnSpc>
                <a:spcPct val="115000"/>
              </a:lnSpc>
              <a:spcBef>
                <a:spcPts val="20"/>
              </a:spcBef>
              <a:spcAft>
                <a:spcPts val="0"/>
              </a:spcAft>
              <a:buNone/>
            </a:pPr>
            <a:r>
              <a:rPr lang="zh-CN" altLang="en-US" sz="2000" b="1" dirty="0">
                <a:latin typeface="宋体" panose="02010600030101010101" pitchFamily="2" charset="-122"/>
                <a:sym typeface="宋体" panose="02010600030101010101" pitchFamily="2" charset="-122"/>
              </a:rPr>
              <a:t>＝进出口货物数量</a:t>
            </a:r>
            <a:r>
              <a:rPr lang="en-US" altLang="zh-CN" sz="2000" b="1" dirty="0">
                <a:latin typeface="宋体" panose="02010600030101010101" pitchFamily="2" charset="-122"/>
                <a:sym typeface="宋体" panose="02010600030101010101" pitchFamily="2" charset="-122"/>
              </a:rPr>
              <a:t>×</a:t>
            </a:r>
            <a:r>
              <a:rPr lang="zh-CN" altLang="en-US" sz="2000" b="1" dirty="0">
                <a:latin typeface="宋体" panose="02010600030101010101" pitchFamily="2" charset="-122"/>
                <a:sym typeface="宋体" panose="02010600030101010101" pitchFamily="2" charset="-122"/>
              </a:rPr>
              <a:t>单位完税价格</a:t>
            </a:r>
            <a:r>
              <a:rPr lang="en-US" altLang="zh-CN" sz="2000" b="1" dirty="0">
                <a:latin typeface="宋体" panose="02010600030101010101" pitchFamily="2" charset="-122"/>
                <a:sym typeface="宋体" panose="02010600030101010101" pitchFamily="2" charset="-122"/>
              </a:rPr>
              <a:t>×</a:t>
            </a:r>
            <a:r>
              <a:rPr lang="zh-CN" altLang="en-US" sz="2000" b="1" dirty="0">
                <a:latin typeface="宋体" panose="02010600030101010101" pitchFamily="2" charset="-122"/>
                <a:sym typeface="宋体" panose="02010600030101010101" pitchFamily="2" charset="-122"/>
              </a:rPr>
              <a:t>适用税率十进出口货物数量</a:t>
            </a:r>
            <a:r>
              <a:rPr lang="en-US" altLang="zh-CN" sz="2000" b="1" dirty="0">
                <a:latin typeface="宋体" panose="02010600030101010101" pitchFamily="2" charset="-122"/>
                <a:sym typeface="宋体" panose="02010600030101010101" pitchFamily="2" charset="-122"/>
              </a:rPr>
              <a:t>×</a:t>
            </a:r>
            <a:r>
              <a:rPr lang="zh-CN" altLang="en-US" sz="2000" b="1" dirty="0">
                <a:latin typeface="宋体" panose="02010600030101010101" pitchFamily="2" charset="-122"/>
                <a:sym typeface="宋体" panose="02010600030101010101" pitchFamily="2" charset="-122"/>
              </a:rPr>
              <a:t>单位税额</a:t>
            </a:r>
            <a:endParaRPr lang="zh-CN" altLang="en-US" sz="2000" b="1" dirty="0">
              <a:latin typeface="宋体" panose="02010600030101010101" pitchFamily="2" charset="-122"/>
              <a:sym typeface="宋体" panose="02010600030101010101" pitchFamily="2" charset="-122"/>
            </a:endParaRPr>
          </a:p>
          <a:p>
            <a:pPr eaLnBrk="1" hangingPunct="1">
              <a:lnSpc>
                <a:spcPct val="115000"/>
              </a:lnSpc>
              <a:spcBef>
                <a:spcPts val="20"/>
              </a:spcBef>
              <a:spcAft>
                <a:spcPts val="0"/>
              </a:spcAft>
              <a:buNone/>
            </a:pPr>
            <a:r>
              <a:rPr lang="zh-CN" altLang="en-US" sz="2000" b="1" dirty="0">
                <a:solidFill>
                  <a:srgbClr val="FF0000"/>
                </a:solidFill>
                <a:latin typeface="宋体" panose="02010600030101010101" pitchFamily="2" charset="-122"/>
              </a:rPr>
              <a:t>【工作实例4-3】</a:t>
            </a:r>
            <a:r>
              <a:rPr lang="zh-CN" altLang="en-US" sz="2000" b="1" dirty="0">
                <a:latin typeface="宋体" panose="02010600030101010101" pitchFamily="2" charset="-122"/>
              </a:rPr>
              <a:t>某进出口公司从日本进口广播级录像机（税则税号85211011）10台，经海关审定其成交价格为CIF上海2500美元。假设当日中国人民银行公布的基准汇率为1美元＝6.7397人民币。应征关税税款是多少？</a:t>
            </a:r>
            <a:endParaRPr lang="zh-CN" altLang="en-US" sz="2000" b="1" dirty="0">
              <a:latin typeface="宋体" panose="02010600030101010101" pitchFamily="2" charset="-122"/>
            </a:endParaRPr>
          </a:p>
          <a:p>
            <a:pPr eaLnBrk="1" hangingPunct="1">
              <a:lnSpc>
                <a:spcPct val="115000"/>
              </a:lnSpc>
              <a:spcBef>
                <a:spcPts val="20"/>
              </a:spcBef>
              <a:spcAft>
                <a:spcPts val="0"/>
              </a:spcAft>
              <a:buNone/>
            </a:pPr>
            <a:r>
              <a:rPr lang="zh-CN" altLang="en-US" sz="2000" b="1" dirty="0">
                <a:latin typeface="宋体" panose="02010600030101010101" pitchFamily="2" charset="-122"/>
              </a:rPr>
              <a:t>【解析】原产地日本适用于最惠国税率：每台完税价格不高于2000美元，按单一从价税30%；完税价格高于2000美元/台，每台征收3283元的从量税，另收3%的从价税。</a:t>
            </a:r>
            <a:endParaRPr lang="zh-CN" altLang="en-US" sz="2000" b="1" dirty="0">
              <a:latin typeface="宋体" panose="02010600030101010101" pitchFamily="2" charset="-122"/>
            </a:endParaRPr>
          </a:p>
          <a:p>
            <a:pPr eaLnBrk="1" hangingPunct="1">
              <a:lnSpc>
                <a:spcPct val="115000"/>
              </a:lnSpc>
              <a:spcBef>
                <a:spcPts val="20"/>
              </a:spcBef>
              <a:spcAft>
                <a:spcPts val="0"/>
              </a:spcAft>
              <a:buNone/>
            </a:pPr>
            <a:r>
              <a:rPr lang="zh-CN" altLang="en-US" sz="2000" b="1" dirty="0">
                <a:latin typeface="宋体" panose="02010600030101010101" pitchFamily="2" charset="-122"/>
              </a:rPr>
              <a:t>该批货物进口关税税款＝10×3283＋10×（2500×6.7397×3%）＝37884.775元</a:t>
            </a:r>
            <a:endParaRPr lang="zh-CN" altLang="en-US" sz="2000" b="1" dirty="0">
              <a:latin typeface="宋体" panose="02010600030101010101" pitchFamily="2" charset="-122"/>
            </a:endParaRPr>
          </a:p>
          <a:p>
            <a:endParaRPr lang="zh-CN" altLang="en-US" sz="20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sz="2800">
                <a:latin typeface="微软雅黑" panose="020B0503020204020204" charset="-122"/>
                <a:ea typeface="微软雅黑" panose="020B0503020204020204" charset="-122"/>
                <a:cs typeface="微软雅黑" panose="020B0503020204020204" charset="-122"/>
              </a:rPr>
              <a:t>4.</a:t>
            </a:r>
            <a:r>
              <a:rPr lang="zh-CN" altLang="en-US" sz="2800">
                <a:latin typeface="微软雅黑" panose="020B0503020204020204" charset="-122"/>
                <a:ea typeface="微软雅黑" panose="020B0503020204020204" charset="-122"/>
                <a:cs typeface="微软雅黑" panose="020B0503020204020204" charset="-122"/>
              </a:rPr>
              <a:t>滑准关税</a:t>
            </a:r>
            <a:endParaRPr lang="zh-CN" altLang="en-US" sz="2800">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611188" y="2017713"/>
            <a:ext cx="7772400" cy="4114800"/>
          </a:xfrm>
          <a:ln>
            <a:solidFill>
              <a:srgbClr val="00B0F0"/>
            </a:solidFill>
          </a:ln>
        </p:spPr>
        <p:txBody>
          <a:bodyPr/>
          <a:p>
            <a:r>
              <a:rPr lang="zh-CN" altLang="en-US" sz="2000"/>
              <a:t>滑准关税是根据货物的不同价格适用不用税率的一类特殊的从价关税。它是一种关税税率随进口货物价格由高至低而由低至高设置计征关税的方法。简单说就是，进口货物的价格越高，其进口关税税率越低，进口商品的价格越低，其进口关税税率越高。</a:t>
            </a:r>
            <a:endParaRPr lang="zh-CN" altLang="en-US" sz="2000"/>
          </a:p>
          <a:p>
            <a:r>
              <a:rPr lang="zh-CN" altLang="en-US" sz="2000"/>
              <a:t>滑准税的特点是可保持实行滑准税商品的国内市场价格的相对稳定，而不受国际市场价格波动的影响。</a:t>
            </a:r>
            <a:endParaRPr lang="zh-CN" altLang="en-US" sz="2000"/>
          </a:p>
          <a:p>
            <a:r>
              <a:rPr lang="zh-CN" altLang="en-US" sz="2000"/>
              <a:t>计算公式：</a:t>
            </a:r>
            <a:endParaRPr lang="zh-CN" altLang="en-US" sz="2000"/>
          </a:p>
          <a:p>
            <a:r>
              <a:rPr lang="zh-CN" altLang="en-US" sz="2000"/>
              <a:t>应征进口关税税额=应税进口货物数量×单位完税价格×_滑准税税率</a:t>
            </a:r>
            <a:endParaRPr lang="zh-CN" altLang="en-US" sz="20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99478" y="836613"/>
            <a:ext cx="7772400" cy="4114800"/>
          </a:xfrm>
        </p:spPr>
        <p:txBody>
          <a:bodyPr/>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【考题·单选题】</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2023</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年</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9</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月甲公司进口一批货物，海关审定的成交价格为</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1 100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万元，货物运抵我国境内输入地点起卸前的运费</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96</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万元，保险费</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4</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万元。已知关税税率为</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％。计算甲公司该笔业务应缴纳的关税税额的下列算式中，正确的是</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　）</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1 100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96</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4</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120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B.</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1 100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4</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110.4</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C.1 100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110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n"/>
            </a:pP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D.</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1 100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96</a:t>
            </a:r>
            <a:r>
              <a:rPr kumimoji="0" lang="zh-CN" altLang="en-US"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10</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a:t>
            </a:r>
            <a:r>
              <a:rPr kumimoji="0" lang="en-US"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119.6</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万元</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【答案】</a:t>
            </a:r>
            <a:r>
              <a:rPr kumimoji="0" lang="en-US"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A</a:t>
            </a:r>
            <a:endPar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n"/>
            </a:pPr>
            <a:r>
              <a:rPr kumimoji="0" lang="zh-CN" altLang="zh-CN" sz="2400" b="0" i="0" u="none" strike="noStrike" kern="1200" cap="none" spc="0" normalizeH="0" baseline="0" noProof="1" dirty="0">
                <a:solidFill>
                  <a:srgbClr val="FF0000"/>
                </a:solidFill>
                <a:latin typeface="微软雅黑" panose="020B0503020204020204" charset="-122"/>
                <a:ea typeface="微软雅黑" panose="020B0503020204020204" charset="-122"/>
                <a:cs typeface="+mn-cs"/>
                <a:sym typeface="+mn-ea"/>
              </a:rPr>
              <a:t>【解析】</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进口环节，关税完税价格包括货价以及货物运抵我国关境内输入地点起卸前的包装费、运费、保险费和其他劳务费等费用。</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342900" algn="l" defTabSz="914400" rtl="0" eaLnBrk="0" fontAlgn="base" latinLnBrk="0" hangingPunct="0">
              <a:lnSpc>
                <a:spcPct val="100000"/>
              </a:lnSpc>
              <a:spcBef>
                <a:spcPct val="20000"/>
              </a:spcBef>
              <a:spcAft>
                <a:spcPct val="0"/>
              </a:spcAft>
              <a:buClr>
                <a:schemeClr val="folHlink"/>
              </a:buClr>
              <a:buSzPct val="60000"/>
              <a:buFont typeface="Wingdings" panose="05000000000000000000" pitchFamily="2" charset="2"/>
              <a:buChar char="n"/>
            </a:pPr>
            <a:endParaRPr kumimoji="0" lang="zh-CN" altLang="en-US" sz="2400" b="0" i="0" u="none" strike="noStrike" kern="0" cap="none" spc="0" normalizeH="0" baseline="0" noProof="1">
              <a:solidFill>
                <a:schemeClr val="tx1"/>
              </a:solidFill>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209" end="215"/>
                                            </p:txEl>
                                          </p:spTgt>
                                        </p:tgtEl>
                                        <p:attrNameLst>
                                          <p:attrName>style.visibility</p:attrName>
                                        </p:attrNameLst>
                                      </p:cBhvr>
                                      <p:to>
                                        <p:strVal val="visible"/>
                                      </p:to>
                                    </p:set>
                                    <p:anim calcmode="lin" valueType="num">
                                      <p:cBhvr additive="base">
                                        <p:cTn id="7" dur="500" fill="hold"/>
                                        <p:tgtEl>
                                          <p:spTgt spid="3">
                                            <p:txEl>
                                              <p:charRg st="209" end="21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209" end="21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charRg st="215" end="274"/>
                                            </p:txEl>
                                          </p:spTgt>
                                        </p:tgtEl>
                                        <p:attrNameLst>
                                          <p:attrName>style.visibility</p:attrName>
                                        </p:attrNameLst>
                                      </p:cBhvr>
                                      <p:to>
                                        <p:strVal val="visible"/>
                                      </p:to>
                                    </p:set>
                                    <p:anim calcmode="lin" valueType="num">
                                      <p:cBhvr additive="base">
                                        <p:cTn id="11" dur="500" fill="hold"/>
                                        <p:tgtEl>
                                          <p:spTgt spid="3">
                                            <p:txEl>
                                              <p:charRg st="215" end="27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charRg st="215" end="27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内容占位符 2"/>
          <p:cNvSpPr>
            <a:spLocks noGrp="1"/>
          </p:cNvSpPr>
          <p:nvPr>
            <p:ph idx="1"/>
          </p:nvPr>
        </p:nvSpPr>
        <p:spPr>
          <a:xfrm>
            <a:off x="611505" y="1124585"/>
            <a:ext cx="8526463" cy="5846763"/>
          </a:xfrm>
          <a:ln/>
        </p:spPr>
        <p:txBody>
          <a:bodyPr wrap="square" lIns="91440" tIns="45720" rIns="91440" bIns="45720" anchor="t" anchorCtr="0"/>
          <a:p>
            <a:pPr eaLnBrk="1" hangingPunct="1"/>
            <a:r>
              <a:rPr lang="zh-CN" altLang="en-US" b="1" dirty="0">
                <a:solidFill>
                  <a:srgbClr val="FF0000"/>
                </a:solidFill>
              </a:rPr>
              <a:t>二、出口关税的计算</a:t>
            </a:r>
            <a:endParaRPr lang="en-US" altLang="zh-CN" b="1" dirty="0">
              <a:solidFill>
                <a:srgbClr val="FF0000"/>
              </a:solidFill>
            </a:endParaRPr>
          </a:p>
          <a:p>
            <a:pPr eaLnBrk="1" hangingPunct="1"/>
            <a:r>
              <a:rPr lang="zh-CN" altLang="en-US" sz="2400" b="1" dirty="0"/>
              <a:t>（一）从价计税</a:t>
            </a:r>
            <a:endParaRPr lang="zh-CN" altLang="en-US" sz="2400" b="1" dirty="0"/>
          </a:p>
          <a:p>
            <a:pPr eaLnBrk="1" hangingPunct="1"/>
            <a:r>
              <a:rPr lang="zh-CN" altLang="en-US" sz="2400" b="1" dirty="0"/>
              <a:t>计算公式为：</a:t>
            </a:r>
            <a:endParaRPr lang="zh-CN" altLang="en-US" sz="2400" b="1" dirty="0"/>
          </a:p>
          <a:p>
            <a:pPr eaLnBrk="1" hangingPunct="1"/>
            <a:r>
              <a:rPr lang="zh-CN" altLang="en-US" sz="2400" b="1" dirty="0"/>
              <a:t>出口货物完税价格＝</a:t>
            </a:r>
            <a:r>
              <a:rPr lang="en-US" altLang="zh-CN" sz="2400" b="1" dirty="0"/>
              <a:t>FOB</a:t>
            </a:r>
            <a:r>
              <a:rPr lang="zh-CN" altLang="en-US" sz="2400" b="1" dirty="0"/>
              <a:t>价格</a:t>
            </a:r>
            <a:r>
              <a:rPr lang="zh-CN" altLang="zh-CN" sz="2400" b="1" dirty="0"/>
              <a:t>÷</a:t>
            </a:r>
            <a:r>
              <a:rPr lang="zh-CN" altLang="en-US" sz="2400" b="1" dirty="0"/>
              <a:t>（</a:t>
            </a:r>
            <a:r>
              <a:rPr lang="en-US" altLang="zh-CN" sz="2400" b="1" dirty="0"/>
              <a:t>1</a:t>
            </a:r>
            <a:r>
              <a:rPr lang="zh-CN" altLang="en-US" sz="2400" b="1" dirty="0"/>
              <a:t>＋出口关税税率）</a:t>
            </a:r>
            <a:endParaRPr lang="zh-CN" altLang="en-US" sz="2400" b="1" dirty="0"/>
          </a:p>
          <a:p>
            <a:pPr eaLnBrk="1" hangingPunct="1"/>
            <a:r>
              <a:rPr lang="zh-CN" altLang="en-US" sz="2400" b="1" dirty="0"/>
              <a:t>应征出口关税税额＝出口货物完税价格</a:t>
            </a:r>
            <a:r>
              <a:rPr lang="zh-CN" altLang="zh-CN" sz="2400" b="1" dirty="0"/>
              <a:t>×</a:t>
            </a:r>
            <a:r>
              <a:rPr lang="zh-CN" altLang="en-US" sz="2400" b="1" dirty="0"/>
              <a:t>出口关税税率</a:t>
            </a:r>
            <a:endParaRPr lang="zh-CN" altLang="en-US" sz="2400" b="1" dirty="0"/>
          </a:p>
          <a:p>
            <a:pPr eaLnBrk="1" hangingPunct="1"/>
            <a:endParaRPr lang="zh-CN" altLang="en-US" sz="2400" b="1"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内容占位符 2"/>
          <p:cNvSpPr>
            <a:spLocks noGrp="1"/>
          </p:cNvSpPr>
          <p:nvPr>
            <p:ph idx="1"/>
          </p:nvPr>
        </p:nvSpPr>
        <p:spPr>
          <a:xfrm>
            <a:off x="0" y="1008063"/>
            <a:ext cx="8669338" cy="6132512"/>
          </a:xfrm>
          <a:ln/>
        </p:spPr>
        <p:txBody>
          <a:bodyPr wrap="square" lIns="91440" tIns="45720" rIns="91440" bIns="45720" anchor="t" anchorCtr="0"/>
          <a:p>
            <a:pPr eaLnBrk="1" hangingPunct="1"/>
            <a:r>
              <a:rPr lang="zh-CN" altLang="zh-CN" sz="2400" b="1" dirty="0">
                <a:solidFill>
                  <a:srgbClr val="FF0000"/>
                </a:solidFill>
              </a:rPr>
              <a:t>【</a:t>
            </a:r>
            <a:r>
              <a:rPr lang="zh-CN" altLang="en-US" sz="2400" b="1" dirty="0">
                <a:solidFill>
                  <a:srgbClr val="FF0000"/>
                </a:solidFill>
              </a:rPr>
              <a:t>工作实例</a:t>
            </a:r>
            <a:r>
              <a:rPr lang="en-US" altLang="zh-CN" sz="2400" b="1" dirty="0">
                <a:solidFill>
                  <a:srgbClr val="FF0000"/>
                </a:solidFill>
              </a:rPr>
              <a:t>4-4</a:t>
            </a:r>
            <a:r>
              <a:rPr lang="zh-CN" altLang="zh-CN" sz="2400" b="1" dirty="0">
                <a:solidFill>
                  <a:srgbClr val="FF0000"/>
                </a:solidFill>
              </a:rPr>
              <a:t>】</a:t>
            </a:r>
            <a:r>
              <a:rPr lang="zh-CN" altLang="en-US" sz="2400" b="1" dirty="0"/>
              <a:t>某公司出口锌砂</a:t>
            </a:r>
            <a:r>
              <a:rPr lang="en-US" altLang="zh-CN" sz="2400" b="1" dirty="0"/>
              <a:t>300</a:t>
            </a:r>
            <a:r>
              <a:rPr lang="zh-CN" altLang="en-US" sz="2400" b="1" dirty="0"/>
              <a:t>吨到韩国，经海关审定成交价格为</a:t>
            </a:r>
            <a:r>
              <a:rPr lang="en-US" altLang="zh-CN" sz="2400" b="1" dirty="0"/>
              <a:t>FOB</a:t>
            </a:r>
            <a:r>
              <a:rPr lang="zh-CN" altLang="en-US" sz="2400" b="1" dirty="0"/>
              <a:t>天津</a:t>
            </a:r>
            <a:r>
              <a:rPr lang="en-US" altLang="zh-CN" sz="2400" b="1" dirty="0"/>
              <a:t>600</a:t>
            </a:r>
            <a:r>
              <a:rPr lang="zh-CN" altLang="en-US" sz="2400" b="1" dirty="0"/>
              <a:t>美元</a:t>
            </a:r>
            <a:r>
              <a:rPr lang="en-US" altLang="zh-CN" sz="2400" b="1" dirty="0"/>
              <a:t>/</a:t>
            </a:r>
            <a:r>
              <a:rPr lang="zh-CN" altLang="en-US" sz="2400" b="1" dirty="0"/>
              <a:t>吨，锌砂的出口关税税率为</a:t>
            </a:r>
            <a:r>
              <a:rPr lang="en-US" altLang="zh-CN" sz="2400" b="1" dirty="0"/>
              <a:t>30%,</a:t>
            </a:r>
            <a:r>
              <a:rPr lang="zh-CN" altLang="en-US" sz="2400" b="1" dirty="0"/>
              <a:t>经国家批准按</a:t>
            </a:r>
            <a:r>
              <a:rPr lang="en-US" altLang="zh-CN" sz="2400" b="1" dirty="0"/>
              <a:t>5%</a:t>
            </a:r>
            <a:r>
              <a:rPr lang="zh-CN" altLang="en-US" sz="2400" b="1" dirty="0"/>
              <a:t>的税率出口。若当日中国人民银行公布的基准汇率为</a:t>
            </a:r>
            <a:r>
              <a:rPr lang="en-US" altLang="zh-CN" sz="2400" b="1" dirty="0"/>
              <a:t>1</a:t>
            </a:r>
            <a:r>
              <a:rPr lang="zh-CN" altLang="en-US" sz="2400" b="1" dirty="0"/>
              <a:t>美元＝</a:t>
            </a:r>
            <a:r>
              <a:rPr lang="en-US" altLang="zh-CN" sz="2400" b="1" dirty="0"/>
              <a:t>6.7280</a:t>
            </a:r>
            <a:r>
              <a:rPr lang="zh-CN" altLang="en-US" sz="2400" b="1" dirty="0"/>
              <a:t>人民币，应征关税税款是多少？</a:t>
            </a:r>
            <a:endParaRPr lang="zh-CN" altLang="en-US" sz="2400" b="1" dirty="0"/>
          </a:p>
          <a:p>
            <a:pPr eaLnBrk="1" hangingPunct="1"/>
            <a:r>
              <a:rPr lang="zh-CN" altLang="zh-CN" sz="2400" b="1" dirty="0"/>
              <a:t>【</a:t>
            </a:r>
            <a:r>
              <a:rPr lang="zh-CN" altLang="en-US" sz="2400" b="1" dirty="0"/>
              <a:t>解析</a:t>
            </a:r>
            <a:r>
              <a:rPr lang="zh-CN" altLang="zh-CN" sz="2400" b="1" dirty="0"/>
              <a:t>】</a:t>
            </a:r>
            <a:endParaRPr lang="zh-CN" altLang="zh-CN" sz="2400" b="1" dirty="0"/>
          </a:p>
          <a:p>
            <a:pPr eaLnBrk="1" hangingPunct="1"/>
            <a:r>
              <a:rPr lang="zh-CN" altLang="en-US" sz="2400" b="1" dirty="0"/>
              <a:t>出口货物完税价格＝</a:t>
            </a:r>
            <a:r>
              <a:rPr lang="en-US" altLang="zh-CN" sz="2400" b="1" dirty="0"/>
              <a:t>FOB</a:t>
            </a:r>
            <a:r>
              <a:rPr lang="zh-CN" altLang="en-US" sz="2400" b="1" dirty="0"/>
              <a:t>价格</a:t>
            </a:r>
            <a:r>
              <a:rPr lang="zh-CN" altLang="zh-CN" sz="2400" b="1" dirty="0"/>
              <a:t>÷</a:t>
            </a:r>
            <a:r>
              <a:rPr lang="zh-CN" altLang="en-US" sz="2400" b="1" dirty="0"/>
              <a:t>（</a:t>
            </a:r>
            <a:r>
              <a:rPr lang="en-US" altLang="zh-CN" sz="2400" b="1" dirty="0"/>
              <a:t>1</a:t>
            </a:r>
            <a:r>
              <a:rPr lang="zh-CN" altLang="en-US" sz="2400" b="1" dirty="0"/>
              <a:t>＋出口关税税率）</a:t>
            </a:r>
            <a:endParaRPr lang="zh-CN" altLang="en-US" sz="2400" b="1" dirty="0"/>
          </a:p>
          <a:p>
            <a:pPr eaLnBrk="1" hangingPunct="1"/>
            <a:r>
              <a:rPr lang="en-US" altLang="zh-CN" sz="2400" b="1" dirty="0"/>
              <a:t>                      </a:t>
            </a:r>
            <a:endParaRPr lang="en-US" altLang="zh-CN" sz="2400" b="1" dirty="0"/>
          </a:p>
          <a:p>
            <a:pPr eaLnBrk="1" hangingPunct="1"/>
            <a:r>
              <a:rPr lang="zh-CN" altLang="en-US" sz="2400" b="1" dirty="0"/>
              <a:t>＝</a:t>
            </a:r>
            <a:r>
              <a:rPr lang="en-US" altLang="zh-CN" sz="2400" b="1" dirty="0"/>
              <a:t>600</a:t>
            </a:r>
            <a:r>
              <a:rPr lang="zh-CN" altLang="zh-CN" sz="2400" b="1" dirty="0"/>
              <a:t>×</a:t>
            </a:r>
            <a:r>
              <a:rPr lang="en-US" altLang="zh-CN" sz="2400" b="1" dirty="0"/>
              <a:t>6.7280</a:t>
            </a:r>
            <a:r>
              <a:rPr lang="zh-CN" altLang="zh-CN" sz="2400" b="1" dirty="0"/>
              <a:t>÷</a:t>
            </a:r>
            <a:r>
              <a:rPr lang="zh-CN" altLang="en-US" sz="2400" b="1" dirty="0"/>
              <a:t>（</a:t>
            </a:r>
            <a:r>
              <a:rPr lang="en-US" altLang="zh-CN" sz="2400" b="1" dirty="0"/>
              <a:t>1</a:t>
            </a:r>
            <a:r>
              <a:rPr lang="zh-CN" altLang="en-US" sz="2400" b="1" dirty="0"/>
              <a:t>＋</a:t>
            </a:r>
            <a:r>
              <a:rPr lang="en-US" altLang="zh-CN" sz="2400" b="1" dirty="0"/>
              <a:t>30%</a:t>
            </a:r>
            <a:r>
              <a:rPr lang="zh-CN" altLang="en-US" sz="2400" b="1" dirty="0"/>
              <a:t>）＝</a:t>
            </a:r>
            <a:r>
              <a:rPr lang="en-US" altLang="zh-CN" sz="2400" b="1" dirty="0"/>
              <a:t>3105.23</a:t>
            </a:r>
            <a:r>
              <a:rPr lang="zh-CN" altLang="en-US" sz="2400" b="1" dirty="0"/>
              <a:t>元</a:t>
            </a:r>
            <a:endParaRPr lang="zh-CN" altLang="en-US" sz="2400" b="1" dirty="0"/>
          </a:p>
          <a:p>
            <a:pPr eaLnBrk="1" hangingPunct="1"/>
            <a:r>
              <a:rPr lang="zh-CN" altLang="en-US" sz="2400" b="1" dirty="0"/>
              <a:t>出口关税税额＝</a:t>
            </a:r>
            <a:r>
              <a:rPr lang="en-US" altLang="zh-CN" sz="2400" b="1" dirty="0"/>
              <a:t>3105.23</a:t>
            </a:r>
            <a:r>
              <a:rPr lang="zh-CN" altLang="zh-CN" sz="2400" b="1" dirty="0"/>
              <a:t>×</a:t>
            </a:r>
            <a:r>
              <a:rPr lang="en-US" altLang="zh-CN" sz="2400" b="1" dirty="0"/>
              <a:t>5%</a:t>
            </a:r>
            <a:r>
              <a:rPr lang="zh-CN" altLang="zh-CN" sz="2400" b="1" dirty="0"/>
              <a:t>×</a:t>
            </a:r>
            <a:r>
              <a:rPr lang="en-US" altLang="zh-CN" sz="2400" b="1" dirty="0"/>
              <a:t>300</a:t>
            </a:r>
            <a:r>
              <a:rPr lang="zh-CN" altLang="en-US" sz="2400" b="1" dirty="0"/>
              <a:t>＝</a:t>
            </a:r>
            <a:r>
              <a:rPr lang="en-US" altLang="zh-CN" sz="2400" b="1" dirty="0"/>
              <a:t>46578.45</a:t>
            </a:r>
            <a:r>
              <a:rPr lang="zh-CN" altLang="en-US" sz="2400" b="1" dirty="0"/>
              <a:t>元</a:t>
            </a:r>
            <a:endParaRPr lang="zh-CN" altLang="en-US" sz="2400" b="1" dirty="0"/>
          </a:p>
          <a:p>
            <a:pPr eaLnBrk="1" hangingPunct="1"/>
            <a:endParaRPr lang="zh-CN" altLang="en-US" sz="2400" b="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内容占位符 2"/>
          <p:cNvSpPr>
            <a:spLocks noGrp="1"/>
          </p:cNvSpPr>
          <p:nvPr>
            <p:ph idx="1"/>
          </p:nvPr>
        </p:nvSpPr>
        <p:spPr>
          <a:xfrm>
            <a:off x="560388" y="341313"/>
            <a:ext cx="8383587" cy="5632450"/>
          </a:xfrm>
          <a:ln/>
        </p:spPr>
        <p:txBody>
          <a:bodyPr wrap="square" lIns="91440" tIns="45720" rIns="91440" bIns="45720" anchor="t" anchorCtr="0"/>
          <a:p>
            <a:pPr eaLnBrk="1" hangingPunct="1"/>
            <a:r>
              <a:rPr lang="zh-CN" altLang="en-US" sz="2800" b="1" dirty="0"/>
              <a:t>（二）从量计税</a:t>
            </a:r>
            <a:endParaRPr lang="zh-CN" altLang="en-US" sz="2800" b="1" dirty="0"/>
          </a:p>
          <a:p>
            <a:pPr eaLnBrk="1" hangingPunct="1"/>
            <a:r>
              <a:rPr lang="zh-CN" altLang="en-US" sz="2800" b="1" dirty="0"/>
              <a:t>计算公式为：</a:t>
            </a:r>
            <a:endParaRPr lang="zh-CN" altLang="en-US" sz="2800" b="1" dirty="0"/>
          </a:p>
          <a:p>
            <a:pPr eaLnBrk="1" hangingPunct="1"/>
            <a:r>
              <a:rPr lang="zh-CN" altLang="en-US" sz="2400" b="1" dirty="0"/>
              <a:t>应征出口关税税额</a:t>
            </a:r>
            <a:r>
              <a:rPr lang="en-US" altLang="zh-CN" sz="2400" b="1" dirty="0"/>
              <a:t> = </a:t>
            </a:r>
            <a:r>
              <a:rPr lang="zh-CN" altLang="en-US" sz="2400" b="1" dirty="0"/>
              <a:t>应税出口货物数量</a:t>
            </a:r>
            <a:r>
              <a:rPr lang="zh-CN" altLang="zh-CN" sz="2400" b="1" dirty="0"/>
              <a:t>×</a:t>
            </a:r>
            <a:r>
              <a:rPr lang="zh-CN" altLang="en-US" sz="2400" b="1" dirty="0"/>
              <a:t>单位货物税额</a:t>
            </a:r>
            <a:endParaRPr lang="en-US" altLang="zh-CN" sz="2400" b="1" dirty="0"/>
          </a:p>
          <a:p>
            <a:pPr eaLnBrk="1" hangingPunct="1"/>
            <a:r>
              <a:rPr lang="zh-CN" altLang="zh-CN" sz="2400" b="1" dirty="0">
                <a:solidFill>
                  <a:srgbClr val="FF0000"/>
                </a:solidFill>
              </a:rPr>
              <a:t>【</a:t>
            </a:r>
            <a:r>
              <a:rPr lang="zh-CN" altLang="en-US" sz="2400" b="1" dirty="0">
                <a:solidFill>
                  <a:srgbClr val="FF0000"/>
                </a:solidFill>
              </a:rPr>
              <a:t>工作实例</a:t>
            </a:r>
            <a:r>
              <a:rPr lang="en-US" altLang="zh-CN" sz="2400" b="1" dirty="0">
                <a:solidFill>
                  <a:srgbClr val="FF0000"/>
                </a:solidFill>
              </a:rPr>
              <a:t>4-5</a:t>
            </a:r>
            <a:r>
              <a:rPr lang="zh-CN" altLang="zh-CN" sz="2400" b="1" dirty="0">
                <a:solidFill>
                  <a:srgbClr val="FF0000"/>
                </a:solidFill>
              </a:rPr>
              <a:t>】</a:t>
            </a:r>
            <a:r>
              <a:rPr lang="zh-CN" altLang="en-US" sz="2400" b="1" dirty="0"/>
              <a:t>国内某服装制造企业从青岛出口女装棉质针织上衣</a:t>
            </a:r>
            <a:r>
              <a:rPr lang="en-US" altLang="zh-CN" sz="2400" b="1" dirty="0"/>
              <a:t>4000</a:t>
            </a:r>
            <a:r>
              <a:rPr lang="zh-CN" altLang="en-US" sz="2400" b="1" dirty="0"/>
              <a:t>件（税目税号</a:t>
            </a:r>
            <a:r>
              <a:rPr lang="en-US" altLang="zh-CN" sz="2400" b="1" dirty="0"/>
              <a:t>6104.3200</a:t>
            </a:r>
            <a:r>
              <a:rPr lang="zh-CN" altLang="en-US" sz="2400" b="1" dirty="0"/>
              <a:t>，税率为</a:t>
            </a:r>
            <a:r>
              <a:rPr lang="en-US" altLang="zh-CN" sz="2400" b="1" dirty="0"/>
              <a:t>0.30</a:t>
            </a:r>
            <a:r>
              <a:rPr lang="zh-CN" altLang="en-US" sz="2400" b="1" dirty="0"/>
              <a:t>元</a:t>
            </a:r>
            <a:r>
              <a:rPr lang="en-US" altLang="zh-CN" sz="2400" b="1" dirty="0"/>
              <a:t>/</a:t>
            </a:r>
            <a:r>
              <a:rPr lang="zh-CN" altLang="en-US" sz="2400" b="1" dirty="0"/>
              <a:t>件），男装棉质针织衬衫</a:t>
            </a:r>
            <a:r>
              <a:rPr lang="en-US" altLang="zh-CN" sz="2400" b="1" dirty="0"/>
              <a:t>4500</a:t>
            </a:r>
            <a:r>
              <a:rPr lang="zh-CN" altLang="en-US" sz="2400" b="1" dirty="0"/>
              <a:t>件（税目税号</a:t>
            </a:r>
            <a:r>
              <a:rPr lang="en-US" altLang="zh-CN" sz="2400" b="1" dirty="0"/>
              <a:t>6105.1000</a:t>
            </a:r>
            <a:r>
              <a:rPr lang="zh-CN" altLang="en-US" sz="2400" b="1" dirty="0"/>
              <a:t>，税率为</a:t>
            </a:r>
            <a:r>
              <a:rPr lang="en-US" altLang="zh-CN" sz="2400" b="1" dirty="0"/>
              <a:t>0.20</a:t>
            </a:r>
            <a:r>
              <a:rPr lang="zh-CN" altLang="en-US" sz="2400" b="1" dirty="0"/>
              <a:t>元</a:t>
            </a:r>
            <a:r>
              <a:rPr lang="en-US" altLang="zh-CN" sz="2400" b="1" dirty="0"/>
              <a:t>/</a:t>
            </a:r>
            <a:r>
              <a:rPr lang="zh-CN" altLang="en-US" sz="2400" b="1" dirty="0"/>
              <a:t>件），成交总价（</a:t>
            </a:r>
            <a:r>
              <a:rPr lang="en-US" altLang="zh-CN" sz="2400" b="1" dirty="0"/>
              <a:t>FOB</a:t>
            </a:r>
            <a:r>
              <a:rPr lang="zh-CN" altLang="en-US" sz="2400" b="1" dirty="0"/>
              <a:t>）分别为</a:t>
            </a:r>
            <a:r>
              <a:rPr lang="en-US" altLang="zh-CN" sz="2400" b="1" dirty="0"/>
              <a:t>12000</a:t>
            </a:r>
            <a:r>
              <a:rPr lang="zh-CN" altLang="en-US" sz="2400" b="1" dirty="0"/>
              <a:t>美元、</a:t>
            </a:r>
            <a:r>
              <a:rPr lang="en-US" altLang="zh-CN" sz="2400" b="1" dirty="0"/>
              <a:t>15750</a:t>
            </a:r>
            <a:r>
              <a:rPr lang="zh-CN" altLang="en-US" sz="2400" b="1" dirty="0"/>
              <a:t>美元。应征关税税款是多少？</a:t>
            </a:r>
            <a:endParaRPr lang="zh-CN" altLang="en-US" sz="2400" b="1" dirty="0"/>
          </a:p>
          <a:p>
            <a:pPr eaLnBrk="1" hangingPunct="1"/>
            <a:r>
              <a:rPr lang="zh-CN" altLang="en-US" sz="2400" b="1" dirty="0"/>
              <a:t>【解析】出口关税税额＝4000×0.30＋4500×0.20＝2100（元）</a:t>
            </a:r>
            <a:endParaRPr lang="zh-CN" altLang="en-US" sz="2400" b="1" dirty="0"/>
          </a:p>
          <a:p>
            <a:pPr eaLnBrk="1" hangingPunct="1"/>
            <a:endParaRPr lang="zh-CN" altLang="en-US" sz="2400" b="1"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内容占位符 2"/>
          <p:cNvSpPr>
            <a:spLocks noGrp="1"/>
          </p:cNvSpPr>
          <p:nvPr>
            <p:ph idx="1"/>
          </p:nvPr>
        </p:nvSpPr>
        <p:spPr>
          <a:xfrm>
            <a:off x="428625" y="1357313"/>
            <a:ext cx="8526463" cy="4775200"/>
          </a:xfrm>
          <a:ln/>
        </p:spPr>
        <p:txBody>
          <a:bodyPr wrap="square" lIns="91440" tIns="45720" rIns="91440" bIns="45720" anchor="t" anchorCtr="0"/>
          <a:p>
            <a:pPr eaLnBrk="1" hangingPunct="1"/>
            <a:r>
              <a:rPr lang="zh-CN" altLang="en-US" sz="2800" b="1" dirty="0"/>
              <a:t>一、纳税义务发生时间</a:t>
            </a:r>
            <a:endParaRPr lang="zh-CN" altLang="en-US" sz="2800" dirty="0"/>
          </a:p>
          <a:p>
            <a:pPr eaLnBrk="1" hangingPunct="1"/>
            <a:r>
              <a:rPr lang="zh-CN" altLang="en-US" sz="2400" dirty="0"/>
              <a:t>      进口货物的，自运输工具申报进境之日为纳税义务发生时间；出口货物的，除海关特准之外，以货物运抵海关监管区后、装货之日为纳税义务发生时间；进出口货物转关运输的，按照海关总署的规定执行。</a:t>
            </a:r>
            <a:endParaRPr lang="zh-CN" altLang="en-US" sz="2800" dirty="0"/>
          </a:p>
          <a:p>
            <a:pPr eaLnBrk="1" hangingPunct="1"/>
            <a:r>
              <a:rPr lang="zh-CN" altLang="en-US" sz="2800" b="1" dirty="0"/>
              <a:t>二、纳税期限</a:t>
            </a:r>
            <a:endParaRPr lang="zh-CN" altLang="en-US" sz="2800" dirty="0"/>
          </a:p>
          <a:p>
            <a:pPr eaLnBrk="1" hangingPunct="1"/>
            <a:r>
              <a:rPr lang="zh-CN" altLang="en-US" sz="2400" dirty="0"/>
              <a:t>      海关根据税则归类和完税价格计算应缴纳的关税和进口环节代征税，并填发税款缴款书。纳税义务人应当自海关填发税款缴款书之日起</a:t>
            </a:r>
            <a:r>
              <a:rPr lang="en-US" altLang="zh-CN" sz="2400" dirty="0"/>
              <a:t>15</a:t>
            </a:r>
            <a:r>
              <a:rPr lang="zh-CN" altLang="en-US" sz="2400" dirty="0"/>
              <a:t>日内，向指定银行缴纳税款。逾期缴纳税款的，由海关自缴款期限届满之日起至缴清税款之日止，按日加收滞纳税款万分之五的滞纳金。</a:t>
            </a:r>
            <a:endParaRPr lang="zh-CN" altLang="en-US" sz="2400" dirty="0"/>
          </a:p>
        </p:txBody>
      </p:sp>
      <p:sp>
        <p:nvSpPr>
          <p:cNvPr id="64514" name="Rectangle 2"/>
          <p:cNvSpPr>
            <a:spLocks noGrp="1"/>
          </p:cNvSpPr>
          <p:nvPr>
            <p:ph type="title"/>
          </p:nvPr>
        </p:nvSpPr>
        <p:spPr>
          <a:xfrm>
            <a:off x="500063" y="-285750"/>
            <a:ext cx="7793037" cy="1462088"/>
          </a:xfrm>
          <a:ln/>
        </p:spPr>
        <p:txBody>
          <a:bodyPr wrap="square" lIns="91440" tIns="45720" rIns="91440" bIns="45720" anchor="b" anchorCtr="0"/>
          <a:p>
            <a:pPr algn="ctr" eaLnBrk="1" hangingPunct="1"/>
            <a:r>
              <a:rPr lang="zh-CN" altLang="en-US" sz="3200" b="1" dirty="0">
                <a:solidFill>
                  <a:srgbClr val="0070C0"/>
                </a:solidFill>
                <a:latin typeface="微软雅黑" panose="020B0503020204020204" charset="-122"/>
                <a:ea typeface="微软雅黑" panose="020B0503020204020204" charset="-122"/>
                <a:cs typeface="微软雅黑" panose="020B0503020204020204" charset="-122"/>
              </a:rPr>
              <a:t>任务三    关税纳税申报</a:t>
            </a:r>
            <a:endParaRPr lang="zh-CN" altLang="en-US" sz="3200" b="1" dirty="0">
              <a:solidFill>
                <a:srgbClr val="0070C0"/>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Rectangle 2"/>
          <p:cNvSpPr>
            <a:spLocks noGrp="1"/>
          </p:cNvSpPr>
          <p:nvPr>
            <p:ph type="title"/>
          </p:nvPr>
        </p:nvSpPr>
        <p:spPr>
          <a:xfrm>
            <a:off x="1150938" y="214313"/>
            <a:ext cx="7793037" cy="693737"/>
          </a:xfrm>
          <a:ln/>
        </p:spPr>
        <p:txBody>
          <a:bodyPr wrap="square" lIns="91440" tIns="45720" rIns="91440" bIns="45720" anchor="b" anchorCtr="0"/>
          <a:p>
            <a:pPr algn="ctr" eaLnBrk="1" hangingPunct="1"/>
            <a:r>
              <a:rPr lang="zh-CN" altLang="en-US" sz="3200" b="1" dirty="0">
                <a:solidFill>
                  <a:srgbClr val="0070C0"/>
                </a:solidFill>
                <a:latin typeface="微软雅黑" panose="020B0503020204020204" charset="-122"/>
                <a:ea typeface="微软雅黑" panose="020B0503020204020204" charset="-122"/>
                <a:cs typeface="微软雅黑" panose="020B0503020204020204" charset="-122"/>
              </a:rPr>
              <a:t>任务一   关税法规解读</a:t>
            </a:r>
            <a:endParaRPr lang="zh-CN" altLang="en-US" sz="3200" b="1" dirty="0">
              <a:solidFill>
                <a:srgbClr val="0070C0"/>
              </a:solidFill>
              <a:latin typeface="微软雅黑" panose="020B0503020204020204" charset="-122"/>
              <a:ea typeface="微软雅黑" panose="020B0503020204020204" charset="-122"/>
              <a:cs typeface="微软雅黑" panose="020B0503020204020204" charset="-122"/>
            </a:endParaRPr>
          </a:p>
        </p:txBody>
      </p:sp>
      <p:sp>
        <p:nvSpPr>
          <p:cNvPr id="12290" name="Rectangle 3"/>
          <p:cNvSpPr>
            <a:spLocks noGrp="1"/>
          </p:cNvSpPr>
          <p:nvPr>
            <p:ph idx="1"/>
          </p:nvPr>
        </p:nvSpPr>
        <p:spPr>
          <a:xfrm>
            <a:off x="0" y="1268413"/>
            <a:ext cx="9144000" cy="5589587"/>
          </a:xfrm>
          <a:ln/>
        </p:spPr>
        <p:txBody>
          <a:bodyPr wrap="square" lIns="91440" tIns="45720" rIns="91440" bIns="45720" anchor="t" anchorCtr="0"/>
          <a:p>
            <a:pPr algn="just" eaLnBrk="1" hangingPunct="1">
              <a:lnSpc>
                <a:spcPct val="90000"/>
              </a:lnSpc>
              <a:buNone/>
            </a:pPr>
            <a:r>
              <a:rPr lang="en-US" altLang="zh-CN" sz="2800" b="1" dirty="0">
                <a:latin typeface="宋体" panose="02010600030101010101" pitchFamily="2" charset="-122"/>
              </a:rPr>
              <a:t>      </a:t>
            </a:r>
            <a:r>
              <a:rPr lang="zh-CN" altLang="en-US" sz="2800" b="1" dirty="0">
                <a:solidFill>
                  <a:srgbClr val="FF0000"/>
                </a:solidFill>
                <a:latin typeface="宋体" panose="02010600030101010101" pitchFamily="2" charset="-122"/>
              </a:rPr>
              <a:t>一、关税征税范围</a:t>
            </a:r>
            <a:endParaRPr lang="zh-CN" altLang="en-US" sz="2800" b="1" dirty="0">
              <a:solidFill>
                <a:srgbClr val="FF0000"/>
              </a:solidFill>
              <a:latin typeface="宋体" panose="02010600030101010101" pitchFamily="2" charset="-122"/>
            </a:endParaRPr>
          </a:p>
          <a:p>
            <a:pPr algn="just" eaLnBrk="1" hangingPunct="1">
              <a:lnSpc>
                <a:spcPct val="120000"/>
              </a:lnSpc>
              <a:spcBef>
                <a:spcPts val="25"/>
              </a:spcBef>
              <a:spcAft>
                <a:spcPts val="0"/>
              </a:spcAft>
              <a:buNone/>
            </a:pPr>
            <a:r>
              <a:rPr lang="zh-CN" altLang="en-US" sz="2800" dirty="0">
                <a:latin typeface="宋体" panose="02010600030101010101" pitchFamily="2" charset="-122"/>
              </a:rPr>
              <a:t>   </a:t>
            </a:r>
            <a:r>
              <a:rPr lang="zh-CN" altLang="en-US" sz="2000" b="1" dirty="0">
                <a:latin typeface="宋体" panose="02010600030101010101" pitchFamily="2" charset="-122"/>
              </a:rPr>
              <a:t>（一） 关税的概念  </a:t>
            </a:r>
            <a:endParaRPr lang="en-US" altLang="zh-CN" sz="2000" b="1" dirty="0">
              <a:latin typeface="宋体" panose="02010600030101010101" pitchFamily="2" charset="-122"/>
            </a:endParaRPr>
          </a:p>
          <a:p>
            <a:pPr algn="just" eaLnBrk="1" hangingPunct="1">
              <a:lnSpc>
                <a:spcPct val="120000"/>
              </a:lnSpc>
              <a:spcBef>
                <a:spcPts val="25"/>
              </a:spcBef>
              <a:spcAft>
                <a:spcPts val="0"/>
              </a:spcAft>
              <a:buNone/>
            </a:pPr>
            <a:r>
              <a:rPr lang="zh-CN" altLang="en-US" sz="2000" b="1" dirty="0">
                <a:latin typeface="宋体" panose="02010600030101010101" pitchFamily="2" charset="-122"/>
              </a:rPr>
              <a:t>       关税是海关代表国家，按照国家制定的关税政策和公布实施的税法及进出口税则，对准许进出关境的货物和物品征收的一种流转税。</a:t>
            </a:r>
            <a:endParaRPr lang="zh-CN" altLang="en-US" sz="2000" b="1" dirty="0">
              <a:latin typeface="宋体" panose="02010600030101010101" pitchFamily="2" charset="-122"/>
            </a:endParaRPr>
          </a:p>
          <a:p>
            <a:pPr algn="just" eaLnBrk="1" hangingPunct="1">
              <a:lnSpc>
                <a:spcPct val="120000"/>
              </a:lnSpc>
              <a:spcBef>
                <a:spcPts val="25"/>
              </a:spcBef>
              <a:spcAft>
                <a:spcPts val="0"/>
              </a:spcAft>
              <a:buNone/>
            </a:pPr>
            <a:r>
              <a:rPr lang="zh-CN" altLang="en-US" sz="2000" dirty="0">
                <a:latin typeface="宋体" panose="02010600030101010101" pitchFamily="2" charset="-122"/>
              </a:rPr>
              <a:t>  </a:t>
            </a:r>
            <a:r>
              <a:rPr lang="en-US" altLang="zh-CN" sz="2000" dirty="0">
                <a:latin typeface="宋体" panose="02010600030101010101" pitchFamily="2" charset="-122"/>
              </a:rPr>
              <a:t>    </a:t>
            </a:r>
            <a:r>
              <a:rPr lang="zh-CN" altLang="en-US" sz="2000" b="1" dirty="0">
                <a:latin typeface="宋体" panose="02010600030101010101" pitchFamily="2" charset="-122"/>
              </a:rPr>
              <a:t>关境：又称海关境域或关税领域，是</a:t>
            </a:r>
            <a:r>
              <a:rPr lang="en-US" altLang="zh-CN" sz="2000" b="1" dirty="0">
                <a:latin typeface="宋体" panose="02010600030101010101" pitchFamily="2" charset="-122"/>
              </a:rPr>
              <a:t>《</a:t>
            </a:r>
            <a:r>
              <a:rPr lang="zh-CN" altLang="en-US" sz="2000" b="1" dirty="0">
                <a:latin typeface="宋体" panose="02010600030101010101" pitchFamily="2" charset="-122"/>
              </a:rPr>
              <a:t>海关法</a:t>
            </a:r>
            <a:r>
              <a:rPr lang="en-US" altLang="zh-CN" sz="2000" b="1" dirty="0">
                <a:latin typeface="宋体" panose="02010600030101010101" pitchFamily="2" charset="-122"/>
              </a:rPr>
              <a:t>》</a:t>
            </a:r>
            <a:r>
              <a:rPr lang="zh-CN" altLang="en-US" sz="2000" b="1" dirty="0">
                <a:latin typeface="宋体" panose="02010600030101010101" pitchFamily="2" charset="-122"/>
              </a:rPr>
              <a:t>全面实施的领域；国境包括一国全部的领土、领海、领空。</a:t>
            </a:r>
            <a:endParaRPr lang="zh-CN" altLang="en-US" sz="2000" dirty="0">
              <a:latin typeface="宋体" panose="02010600030101010101" pitchFamily="2" charset="-122"/>
            </a:endParaRPr>
          </a:p>
          <a:p>
            <a:pPr algn="just" eaLnBrk="1" hangingPunct="1">
              <a:lnSpc>
                <a:spcPct val="120000"/>
              </a:lnSpc>
              <a:spcBef>
                <a:spcPts val="25"/>
              </a:spcBef>
              <a:spcAft>
                <a:spcPts val="0"/>
              </a:spcAft>
              <a:buNone/>
            </a:pPr>
            <a:r>
              <a:rPr lang="zh-CN" altLang="en-US" sz="2000" dirty="0">
                <a:latin typeface="宋体" panose="02010600030101010101" pitchFamily="2" charset="-122"/>
              </a:rPr>
              <a:t>      </a:t>
            </a:r>
            <a:r>
              <a:rPr lang="zh-CN" altLang="en-US" sz="2000" b="1" dirty="0">
                <a:latin typeface="宋体" panose="02010600030101010101" pitchFamily="2" charset="-122"/>
              </a:rPr>
              <a:t>关境﹥国境   关税同盟、组成共同的关境、实施统一的关税法令和对外税则。如欧盟</a:t>
            </a:r>
            <a:endParaRPr lang="zh-CN" altLang="en-US" sz="2000" b="1" dirty="0">
              <a:latin typeface="宋体" panose="02010600030101010101" pitchFamily="2" charset="-122"/>
            </a:endParaRPr>
          </a:p>
          <a:p>
            <a:pPr algn="just" eaLnBrk="1" hangingPunct="1">
              <a:lnSpc>
                <a:spcPct val="120000"/>
              </a:lnSpc>
              <a:spcBef>
                <a:spcPts val="25"/>
              </a:spcBef>
              <a:spcAft>
                <a:spcPts val="0"/>
              </a:spcAft>
              <a:buNone/>
            </a:pPr>
            <a:r>
              <a:rPr lang="zh-CN" altLang="en-US" sz="2000" b="1" dirty="0">
                <a:latin typeface="宋体" panose="02010600030101010101" pitchFamily="2" charset="-122"/>
              </a:rPr>
              <a:t>      关境﹤国境   国境内设立自由港、自由贸易区 如香港、澳门是单独关境区。</a:t>
            </a:r>
            <a:endParaRPr lang="zh-CN" altLang="en-US" sz="2000" b="1" dirty="0">
              <a:latin typeface="宋体" panose="02010600030101010101" pitchFamily="2" charset="-122"/>
            </a:endParaRPr>
          </a:p>
          <a:p>
            <a:pPr algn="just" eaLnBrk="1" hangingPunct="1">
              <a:lnSpc>
                <a:spcPct val="120000"/>
              </a:lnSpc>
              <a:spcBef>
                <a:spcPts val="25"/>
              </a:spcBef>
              <a:spcAft>
                <a:spcPts val="0"/>
              </a:spcAft>
              <a:buNone/>
            </a:pPr>
            <a:r>
              <a:rPr lang="zh-CN" altLang="en-US" sz="2000" b="1" dirty="0">
                <a:latin typeface="宋体" panose="02010600030101010101" pitchFamily="2" charset="-122"/>
              </a:rPr>
              <a:t>      货物  贸易性商品</a:t>
            </a:r>
            <a:endParaRPr lang="zh-CN" altLang="en-US" sz="2000" b="1" dirty="0">
              <a:latin typeface="宋体" panose="02010600030101010101" pitchFamily="2" charset="-122"/>
            </a:endParaRPr>
          </a:p>
          <a:p>
            <a:pPr algn="just" eaLnBrk="1" hangingPunct="1">
              <a:lnSpc>
                <a:spcPct val="120000"/>
              </a:lnSpc>
              <a:spcBef>
                <a:spcPts val="25"/>
              </a:spcBef>
              <a:spcAft>
                <a:spcPts val="0"/>
              </a:spcAft>
              <a:buNone/>
            </a:pPr>
            <a:r>
              <a:rPr lang="zh-CN" altLang="en-US" sz="2000" b="1" dirty="0">
                <a:latin typeface="宋体" panose="02010600030101010101" pitchFamily="2" charset="-122"/>
              </a:rPr>
              <a:t>      物品  非贸易性商品</a:t>
            </a:r>
            <a:r>
              <a:rPr lang="en-US" altLang="zh-CN" sz="2000" b="1" dirty="0">
                <a:latin typeface="宋体" panose="02010600030101010101" pitchFamily="2" charset="-122"/>
              </a:rPr>
              <a:t>(</a:t>
            </a:r>
            <a:r>
              <a:rPr lang="zh-CN" altLang="en-US" sz="2000" b="1" dirty="0">
                <a:latin typeface="宋体" panose="02010600030101010101" pitchFamily="2" charset="-122"/>
              </a:rPr>
              <a:t>见后</a:t>
            </a:r>
            <a:r>
              <a:rPr lang="en-US" altLang="zh-CN" sz="2000" b="1" dirty="0">
                <a:latin typeface="宋体" panose="02010600030101010101" pitchFamily="2" charset="-122"/>
              </a:rPr>
              <a:t>)</a:t>
            </a:r>
            <a:endParaRPr lang="en-US" altLang="zh-CN" sz="2000" b="1" dirty="0">
              <a:latin typeface="宋体" panose="0201060003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内容占位符 2"/>
          <p:cNvSpPr>
            <a:spLocks noGrp="1"/>
          </p:cNvSpPr>
          <p:nvPr>
            <p:ph idx="1"/>
          </p:nvPr>
        </p:nvSpPr>
        <p:spPr>
          <a:xfrm>
            <a:off x="467360" y="1844675"/>
            <a:ext cx="8115935" cy="4591685"/>
          </a:xfrm>
          <a:ln>
            <a:solidFill>
              <a:srgbClr val="00B0F0"/>
            </a:solidFill>
          </a:ln>
        </p:spPr>
        <p:txBody>
          <a:bodyPr anchor="t" anchorCtr="0"/>
          <a:p>
            <a:pPr>
              <a:lnSpc>
                <a:spcPct val="125000"/>
              </a:lnSpc>
              <a:spcBef>
                <a:spcPts val="25"/>
              </a:spcBef>
            </a:pPr>
            <a:r>
              <a:rPr lang="en-US" altLang="zh-CN" sz="2400"/>
              <a:t>      </a:t>
            </a:r>
            <a:r>
              <a:rPr lang="zh-CN" altLang="en-US" sz="2400"/>
              <a:t>如果关税缴纳期限的最后1日是周末或法定节假日，则关税缴纳期限顺延至周末或法定节假日过后的第一个工作日。国务院临时调整休息日与工作日的，海关应当按照调整后的情况计算缴款期限。关税纳税义务人因不可抗力或者在国家税收政策调整的情形下，不能按期缴纳税款的，经海关总署批准，可以延期缴纳税款，但最长不得超过6个月。因纳税义务人违反规定而造成的少征或者漏征的税款，自纳税义务应交纳税之日起，海关在3年内可以追征，并从应缴纳税款之日起按日加收少征或漏征税款万分之五的滞纳金。</a:t>
            </a:r>
            <a:endParaRPr lang="zh-CN" altLang="en-US" sz="24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b="1" dirty="0">
                <a:sym typeface="+mn-ea"/>
              </a:rPr>
              <a:t>三、纳税地点</a:t>
            </a:r>
            <a:endParaRPr lang="zh-CN" altLang="en-US" sz="3200" b="1" dirty="0">
              <a:sym typeface="+mn-ea"/>
            </a:endParaRPr>
          </a:p>
        </p:txBody>
      </p:sp>
      <p:grpSp>
        <p:nvGrpSpPr>
          <p:cNvPr id="4" name="组合 3" descr="7b0a202020202274657874626f78223a2022220a7d0a"/>
          <p:cNvGrpSpPr/>
          <p:nvPr/>
        </p:nvGrpSpPr>
        <p:grpSpPr>
          <a:xfrm>
            <a:off x="1520825" y="2145030"/>
            <a:ext cx="5796280" cy="307911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278" y="4215"/>
              <a:ext cx="6963" cy="251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15000"/>
                </a:lnSpc>
                <a:spcBef>
                  <a:spcPts val="0"/>
                </a:spcBef>
                <a:spcAft>
                  <a:spcPts val="0"/>
                </a:spcAft>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zh-CN" altLang="en-US" sz="2000" dirty="0">
                  <a:sym typeface="+mn-ea"/>
                </a:rPr>
                <a:t>为方便纳税义务人，经申请且海关同意，进（出）口货物的纳税义务人可以在设有海关的指运地（启运地）办理海关申报、纳税手续。目前，我国关税缴纳的方式主要是以进口地纳税为主，但在“转关运输”方式下，也有部分企业经海关批准采取属地纳税方式。</a:t>
              </a:r>
              <a:endParaRPr lang="zh-CN" altLang="en-US" sz="2000"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标题 1"/>
          <p:cNvSpPr>
            <a:spLocks noGrp="1"/>
          </p:cNvSpPr>
          <p:nvPr>
            <p:ph type="title"/>
          </p:nvPr>
        </p:nvSpPr>
        <p:spPr>
          <a:ln/>
        </p:spPr>
        <p:txBody>
          <a:bodyPr anchor="b" anchorCtr="0"/>
          <a:p>
            <a:endParaRPr lang="zh-CN" altLang="en-US"/>
          </a:p>
        </p:txBody>
      </p:sp>
      <p:graphicFrame>
        <p:nvGraphicFramePr>
          <p:cNvPr id="4" name="表格 3"/>
          <p:cNvGraphicFramePr/>
          <p:nvPr/>
        </p:nvGraphicFramePr>
        <p:xfrm>
          <a:off x="661988" y="1747838"/>
          <a:ext cx="8035925" cy="4141788"/>
        </p:xfrm>
        <a:graphic>
          <a:graphicData uri="http://schemas.openxmlformats.org/drawingml/2006/table">
            <a:tbl>
              <a:tblPr firstRow="1" bandRow="1">
                <a:tableStyleId>{5940675A-B579-460E-94D1-54222C63F5DA}</a:tableStyleId>
              </a:tblPr>
              <a:tblGrid>
                <a:gridCol w="1609090"/>
                <a:gridCol w="6426835"/>
              </a:tblGrid>
              <a:tr h="1034415">
                <a:tc>
                  <a:txBody>
                    <a:bodyPr/>
                    <a:p>
                      <a:pPr indent="0" algn="ctr">
                        <a:buNone/>
                      </a:pPr>
                      <a:r>
                        <a:rPr lang="en-US" sz="2000" b="0">
                          <a:latin typeface="黑体" panose="02010609060101010101" pitchFamily="49" charset="-122"/>
                          <a:ea typeface="黑体" panose="02010609060101010101" pitchFamily="49" charset="-122"/>
                          <a:cs typeface="黑体" panose="02010609060101010101" pitchFamily="49" charset="-122"/>
                        </a:rPr>
                        <a:t>纳税地点</a:t>
                      </a:r>
                      <a:endParaRPr lang="en-US" altLang="en-US" sz="2000" b="0">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黑体" panose="02010609060101010101" pitchFamily="49" charset="-122"/>
                          <a:ea typeface="黑体" panose="02010609060101010101" pitchFamily="49" charset="-122"/>
                          <a:cs typeface="黑体" panose="02010609060101010101" pitchFamily="49" charset="-122"/>
                        </a:rPr>
                        <a:t>概 况</a:t>
                      </a:r>
                      <a:endParaRPr lang="en-US" altLang="en-US" sz="2000" b="0">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068195">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进口地纳税 </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宋体" panose="02010600030101010101" pitchFamily="2" charset="-122"/>
                          <a:ea typeface="宋体" panose="02010600030101010101" pitchFamily="2" charset="-122"/>
                          <a:cs typeface="宋体" panose="02010600030101010101" pitchFamily="2" charset="-122"/>
                        </a:rPr>
                        <a:t>指货物在设有海关的进出口地纳税。进出口货物进口或出口时，纳税人必须向海关申报，海关按照规定的程序查验、放行，纳税人按照规定缴纳关税税款或办理进出口手续。 </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3886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属地纳税 </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宋体" panose="02010600030101010101" pitchFamily="2" charset="-122"/>
                          <a:ea typeface="宋体" panose="02010600030101010101" pitchFamily="2" charset="-122"/>
                          <a:cs typeface="宋体" panose="02010600030101010101" pitchFamily="2" charset="-122"/>
                        </a:rPr>
                        <a:t>指进出口货物应缴纳的税款由纳税人所在地主管海关征收，纳税人在所在地缴纳关税税款。</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Rectangle 3"/>
          <p:cNvSpPr>
            <a:spLocks noGrp="1"/>
          </p:cNvSpPr>
          <p:nvPr>
            <p:ph idx="1"/>
          </p:nvPr>
        </p:nvSpPr>
        <p:spPr>
          <a:xfrm>
            <a:off x="299085" y="215900"/>
            <a:ext cx="8489315" cy="6022975"/>
          </a:xfrm>
          <a:ln/>
        </p:spPr>
        <p:txBody>
          <a:bodyPr wrap="square" lIns="91440" tIns="45720" rIns="91440" bIns="45720" anchor="t" anchorCtr="0"/>
          <a:p>
            <a:pPr eaLnBrk="1" hangingPunct="1">
              <a:lnSpc>
                <a:spcPct val="110000"/>
              </a:lnSpc>
              <a:buNone/>
            </a:pPr>
            <a:r>
              <a:rPr lang="en-US" altLang="zh-CN" sz="2800" b="1" dirty="0"/>
              <a:t>           </a:t>
            </a:r>
            <a:r>
              <a:rPr lang="zh-CN" altLang="en-US" sz="2800" b="1" dirty="0"/>
              <a:t>四、关税纳税申报</a:t>
            </a:r>
            <a:endParaRPr lang="zh-CN" altLang="en-US" sz="2800" b="1" dirty="0"/>
          </a:p>
          <a:p>
            <a:pPr eaLnBrk="1" hangingPunct="1">
              <a:lnSpc>
                <a:spcPct val="110000"/>
              </a:lnSpc>
              <a:buNone/>
            </a:pPr>
            <a:r>
              <a:rPr lang="zh-CN" altLang="en-US" sz="2400" dirty="0"/>
              <a:t>          </a:t>
            </a:r>
            <a:r>
              <a:rPr lang="zh-CN" altLang="zh-CN" sz="2400" b="1" dirty="0"/>
              <a:t>（一）纳税申报期限</a:t>
            </a:r>
            <a:endParaRPr lang="zh-CN" altLang="zh-CN" sz="2400" b="1" dirty="0"/>
          </a:p>
          <a:p>
            <a:pPr eaLnBrk="1" hangingPunct="1">
              <a:lnSpc>
                <a:spcPct val="110000"/>
              </a:lnSpc>
              <a:buNone/>
            </a:pPr>
            <a:r>
              <a:rPr lang="zh-CN" altLang="zh-CN" sz="2400" dirty="0"/>
              <a:t>           </a:t>
            </a:r>
            <a:r>
              <a:rPr lang="zh-CN" altLang="zh-CN" sz="2400" b="1" dirty="0"/>
              <a:t>1.一般进出口货物</a:t>
            </a:r>
            <a:endParaRPr lang="zh-CN" altLang="zh-CN" sz="2400" b="1" dirty="0"/>
          </a:p>
          <a:p>
            <a:pPr eaLnBrk="1" hangingPunct="1">
              <a:lnSpc>
                <a:spcPct val="110000"/>
              </a:lnSpc>
              <a:buNone/>
            </a:pPr>
            <a:r>
              <a:rPr lang="zh-CN" altLang="zh-CN" sz="2400" dirty="0"/>
              <a:t>          进口货物的收货人应当自运输工具申报进境之日起14日内向海关申报，申报期限的最后一天是法定节假日或休息日的，顺延至法定节假日或休息日后的第一个工作日。出口货物的发货人除海关特准的外，应在货物运抵海关监管区后，装货的24小时以前，向海关申报。  </a:t>
            </a:r>
            <a:endParaRPr lang="zh-CN" altLang="zh-CN" sz="2400" dirty="0"/>
          </a:p>
          <a:p>
            <a:pPr eaLnBrk="1" hangingPunct="1">
              <a:lnSpc>
                <a:spcPct val="110000"/>
              </a:lnSpc>
              <a:buNone/>
            </a:pPr>
            <a:r>
              <a:rPr lang="zh-CN" altLang="zh-CN" sz="2400" dirty="0"/>
              <a:t>          货物的收货人超过上述规定期限向海关申报的，由海关征收滞报金。进口货物的收货人自运输工具申报进境之日起超过3个月未向海关申报的，其进口货物由海关提取依法变卖处理。</a:t>
            </a:r>
            <a:endParaRPr lang="zh-CN" altLang="zh-CN" sz="24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内容占位符 2"/>
          <p:cNvSpPr>
            <a:spLocks noGrp="1"/>
          </p:cNvSpPr>
          <p:nvPr>
            <p:ph idx="1"/>
          </p:nvPr>
        </p:nvSpPr>
        <p:spPr>
          <a:xfrm>
            <a:off x="920750" y="476885"/>
            <a:ext cx="7751445" cy="5712460"/>
          </a:xfrm>
          <a:ln/>
        </p:spPr>
        <p:txBody>
          <a:bodyPr anchor="t" anchorCtr="0"/>
          <a:p>
            <a:r>
              <a:rPr lang="zh-CN" altLang="en-US" sz="2400" b="1"/>
              <a:t>2.租赁进口货物</a:t>
            </a:r>
            <a:endParaRPr lang="zh-CN" altLang="en-US" sz="2400" b="1"/>
          </a:p>
          <a:p>
            <a:r>
              <a:rPr lang="en-US" altLang="zh-CN" sz="2400"/>
              <a:t>      </a:t>
            </a:r>
            <a:r>
              <a:rPr lang="zh-CN" altLang="en-US" sz="2400"/>
              <a:t>租赁进口货物自进境之日起至租赁结束办理海关手续之日止，应当接受海关监管。纳税义务人应当自租赁进口货物租期届满之日起30日内，向海关申请办结监管手续，将租赁进口货物复运出境。</a:t>
            </a:r>
            <a:endParaRPr lang="zh-CN" altLang="en-US" sz="2400"/>
          </a:p>
          <a:p>
            <a:r>
              <a:rPr lang="en-US" altLang="zh-CN" sz="2400"/>
              <a:t>       </a:t>
            </a:r>
            <a:r>
              <a:rPr lang="zh-CN" altLang="en-US" sz="2400"/>
              <a:t>需留购、续租租赁进口货物的，纳税义务人向海关申报办理相关手续应当不迟于租赁进口货物租赁届满后的第30日。海关对留购的租赁进口货物，按照审定进口货物完税价格的有关规定和海关接受申报办理留购的相关手续之日该货物适用的计征汇率、税率，审核确定其完税价格、计征应缴纳的税款。纳税人未在规定的期限内向海关申报办理留购/续租租赁进口货物的相关手续的，还应当自租赁期届满后30日起至纳税义务人申报纳税之日止按日加收应缴纳税款万分之五的滞纳金。</a:t>
            </a:r>
            <a:endParaRPr lang="zh-CN" altLang="en-US" sz="240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标题 1"/>
          <p:cNvSpPr>
            <a:spLocks noGrp="1"/>
          </p:cNvSpPr>
          <p:nvPr>
            <p:ph type="title"/>
          </p:nvPr>
        </p:nvSpPr>
        <p:spPr>
          <a:ln/>
        </p:spPr>
        <p:txBody>
          <a:bodyPr anchor="b" anchorCtr="0"/>
          <a:p>
            <a:endParaRPr lang="zh-CN" altLang="en-US"/>
          </a:p>
        </p:txBody>
      </p:sp>
      <p:sp>
        <p:nvSpPr>
          <p:cNvPr id="71682" name="内容占位符 2"/>
          <p:cNvSpPr>
            <a:spLocks noGrp="1"/>
          </p:cNvSpPr>
          <p:nvPr>
            <p:ph idx="1"/>
          </p:nvPr>
        </p:nvSpPr>
        <p:spPr>
          <a:xfrm>
            <a:off x="1171575" y="1371600"/>
            <a:ext cx="7772400" cy="4114800"/>
          </a:xfrm>
          <a:ln/>
        </p:spPr>
        <p:txBody>
          <a:bodyPr anchor="t" anchorCtr="0"/>
          <a:p>
            <a:r>
              <a:rPr lang="zh-CN" altLang="en-US" sz="2400" b="1"/>
              <a:t>3.暂准进出境货物</a:t>
            </a:r>
            <a:endParaRPr lang="zh-CN" altLang="en-US" sz="2400" b="1"/>
          </a:p>
          <a:p>
            <a:r>
              <a:rPr lang="zh-CN" altLang="en-US" sz="2400"/>
              <a:t>经海关批准暂时进口或者暂时出口的货物，应当在6个月内复运出境或者复运进境；在特殊情况下，经海关同意，可以延期，但延期期限最长不超过6个月。暂时进出境货物未在规定期限内复运出境或者复运进境，且纳税义务人未在规定期限届满前向海关申报办理进出口及纳税手续的，海关除按照规定征收应缴纳的税款外，还应当自规定期限届满之日起至纳税义务人申报之日止按日加收应缴纳税款万分之五的滞纳金。</a:t>
            </a:r>
            <a:endParaRPr lang="zh-CN" altLang="en-US" sz="240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Rectangle 3"/>
          <p:cNvSpPr>
            <a:spLocks noGrp="1"/>
          </p:cNvSpPr>
          <p:nvPr>
            <p:ph idx="1"/>
          </p:nvPr>
        </p:nvSpPr>
        <p:spPr>
          <a:xfrm>
            <a:off x="251143" y="1196975"/>
            <a:ext cx="8278812" cy="6858000"/>
          </a:xfrm>
          <a:ln/>
        </p:spPr>
        <p:txBody>
          <a:bodyPr wrap="square" lIns="91440" tIns="45720" rIns="91440" bIns="45720" anchor="t" anchorCtr="0"/>
          <a:p>
            <a:pPr algn="l" eaLnBrk="1" hangingPunct="1">
              <a:buNone/>
            </a:pPr>
            <a:r>
              <a:rPr lang="en-US" altLang="zh-CN" dirty="0"/>
              <a:t>      </a:t>
            </a:r>
            <a:r>
              <a:rPr lang="zh-CN" altLang="en-US" dirty="0"/>
              <a:t> </a:t>
            </a:r>
            <a:r>
              <a:rPr lang="zh-CN" altLang="en-US" sz="2400" b="1" dirty="0">
                <a:latin typeface="黑体" panose="02010609060101010101" pitchFamily="49" charset="-122"/>
                <a:ea typeface="黑体" panose="02010609060101010101" pitchFamily="49" charset="-122"/>
              </a:rPr>
              <a:t>（二）纳税申报形式</a:t>
            </a:r>
            <a:endParaRPr lang="zh-CN" altLang="en-US" sz="2400" b="1" dirty="0">
              <a:latin typeface="黑体" panose="02010609060101010101" pitchFamily="49" charset="-122"/>
              <a:ea typeface="黑体" panose="02010609060101010101" pitchFamily="49" charset="-122"/>
            </a:endParaRPr>
          </a:p>
          <a:p>
            <a:pPr eaLnBrk="1" hangingPunct="1">
              <a:lnSpc>
                <a:spcPct val="120000"/>
              </a:lnSpc>
              <a:spcBef>
                <a:spcPts val="25"/>
              </a:spcBef>
              <a:buNone/>
            </a:pPr>
            <a:r>
              <a:rPr lang="zh-CN" altLang="en-US" sz="2400" dirty="0"/>
              <a:t>          办理进出口货物的海关申报手续，应当采用纸质报关单和电子数据报关单的形式。在一般情况下，进出口货物收发人或其代理人按先后顺序，先以电子数据报关单形式向海关申报，然后提交纸质报关单。</a:t>
            </a:r>
            <a:endParaRPr lang="zh-CN" altLang="en-US" sz="2400" dirty="0"/>
          </a:p>
          <a:p>
            <a:pPr eaLnBrk="1" hangingPunct="1">
              <a:lnSpc>
                <a:spcPct val="120000"/>
              </a:lnSpc>
              <a:spcBef>
                <a:spcPts val="25"/>
              </a:spcBef>
              <a:buNone/>
            </a:pPr>
            <a:r>
              <a:rPr lang="zh-CN" altLang="en-US" sz="2400" dirty="0"/>
              <a:t>          海关收到当事人发送的报关数据后，按预先设定的参数进行逻辑处理，并将处理结果发送给当事人，或公布于海关业务现场，即为“海关接受申报”。海关审结电子数据报关单后当事人应当自接到“现场交单”或“放行交单”通知之日起10日内，持打印的纸质报关单，备齐规定的随附单证，到货物所在地海关提交书面单证并办理相关手续。</a:t>
            </a:r>
            <a:endParaRPr lang="zh-CN" altLang="en-US" sz="24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标题 1"/>
          <p:cNvSpPr>
            <a:spLocks noGrp="1"/>
          </p:cNvSpPr>
          <p:nvPr>
            <p:ph type="title"/>
          </p:nvPr>
        </p:nvSpPr>
        <p:spPr>
          <a:xfrm>
            <a:off x="1150938" y="214313"/>
            <a:ext cx="7793037" cy="382587"/>
          </a:xfrm>
          <a:ln/>
        </p:spPr>
        <p:txBody>
          <a:bodyPr anchor="b" anchorCtr="0"/>
          <a:p>
            <a:r>
              <a:rPr lang="zh-CN" altLang="en-US"/>
              <a:t> </a:t>
            </a:r>
            <a:r>
              <a:rPr lang="zh-CN" altLang="en-US" sz="2000" b="1"/>
              <a:t>中华人民共和国海关进口货物报关单（样表）</a:t>
            </a:r>
            <a:endParaRPr lang="zh-CN" altLang="en-US" sz="2000" b="1"/>
          </a:p>
        </p:txBody>
      </p:sp>
      <p:graphicFrame>
        <p:nvGraphicFramePr>
          <p:cNvPr id="4" name="表格 3"/>
          <p:cNvGraphicFramePr/>
          <p:nvPr/>
        </p:nvGraphicFramePr>
        <p:xfrm>
          <a:off x="1073150" y="471488"/>
          <a:ext cx="6537325" cy="6348413"/>
        </p:xfrm>
        <a:graphic>
          <a:graphicData uri="http://schemas.openxmlformats.org/drawingml/2006/table">
            <a:tbl>
              <a:tblPr firstRow="1" bandRow="1">
                <a:tableStyleId>{5940675A-B579-460E-94D1-54222C63F5DA}</a:tableStyleId>
              </a:tblPr>
              <a:tblGrid>
                <a:gridCol w="1720850"/>
                <a:gridCol w="140970"/>
                <a:gridCol w="774700"/>
                <a:gridCol w="581025"/>
                <a:gridCol w="566420"/>
                <a:gridCol w="1063625"/>
                <a:gridCol w="1690370"/>
              </a:tblGrid>
              <a:tr h="504190">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进口口岸</a:t>
                      </a:r>
                      <a:r>
                        <a:rPr lang="en-US" sz="1200" b="0">
                          <a:latin typeface="Calibri" panose="020F0502020204030204" pitchFamily="34" charset="0"/>
                          <a:cs typeface="Calibri" panose="020F0502020204030204" pitchFamily="34" charset="0"/>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备案号</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出口日期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申报日期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2920">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经营单位</a:t>
                      </a:r>
                      <a:r>
                        <a:rPr lang="en-US" sz="1200" b="0">
                          <a:latin typeface="Calibri" panose="020F0502020204030204" pitchFamily="34" charset="0"/>
                          <a:cs typeface="Calibri" panose="020F0502020204030204" pitchFamily="34" charset="0"/>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运输方式</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运输工具名称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提运单号</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3555">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收货单位</a:t>
                      </a:r>
                      <a:r>
                        <a:rPr lang="en-US" sz="1200" b="0">
                          <a:latin typeface="Calibri" panose="020F0502020204030204" pitchFamily="34" charset="0"/>
                          <a:cs typeface="Calibri" panose="020F0502020204030204" pitchFamily="34" charset="0"/>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贸易方式</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征免性质</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征税比例</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3555">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许可证号</a:t>
                      </a:r>
                      <a:r>
                        <a:rPr lang="en-US" sz="1200" b="0">
                          <a:latin typeface="Calibri" panose="020F0502020204030204" pitchFamily="34" charset="0"/>
                          <a:cs typeface="Calibri" panose="020F0502020204030204" pitchFamily="34" charset="0"/>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启运国（地区）</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装货港</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境内目的地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3555">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批准文号</a:t>
                      </a:r>
                      <a:r>
                        <a:rPr lang="en-US" sz="1200" b="0">
                          <a:latin typeface="Calibri" panose="020F0502020204030204" pitchFamily="34" charset="0"/>
                          <a:cs typeface="Calibri" panose="020F0502020204030204" pitchFamily="34" charset="0"/>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成交方式</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运费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保费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杂费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2920">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合同协议号</a:t>
                      </a:r>
                      <a:r>
                        <a:rPr lang="en-US" sz="1200" b="0">
                          <a:latin typeface="Calibri" panose="020F0502020204030204" pitchFamily="34" charset="0"/>
                          <a:cs typeface="Calibri" panose="020F0502020204030204" pitchFamily="34" charset="0"/>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件数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包装种类</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毛重（公斤）</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净重（公斤）</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4825">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集装箱号</a:t>
                      </a:r>
                      <a:r>
                        <a:rPr lang="en-US" sz="1200" b="0">
                          <a:latin typeface="Calibri" panose="020F0502020204030204" pitchFamily="34" charset="0"/>
                          <a:cs typeface="Calibri" panose="020F0502020204030204" pitchFamily="34" charset="0"/>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5">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随付单据</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用途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93675">
                <a:tc gridSpan="7">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标记唛码及备注</a:t>
                      </a:r>
                      <a:r>
                        <a:rPr lang="en-US" sz="1200" b="0">
                          <a:latin typeface="Calibri" panose="020F0502020204030204" pitchFamily="34" charset="0"/>
                          <a:cs typeface="Calibri" panose="020F0502020204030204" pitchFamily="34" charset="0"/>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93675">
                <a:tc gridSpan="7">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项号   商品编号   商品名称、规格型号  数量及单位    原产国（地区）   单价   总价    币制    征免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94310">
                <a:tc gridSpan="7">
                  <a:txBody>
                    <a:bodyPr/>
                    <a:p>
                      <a:pPr indent="0">
                        <a:buNone/>
                      </a:pPr>
                      <a:r>
                        <a:rPr lang="en-US" sz="1200" b="0">
                          <a:latin typeface="Calibri" panose="020F0502020204030204" pitchFamily="34" charset="0"/>
                          <a:cs typeface="Calibri" panose="020F0502020204030204" pitchFamily="34" charset="0"/>
                        </a:rPr>
                        <a:t> </a:t>
                      </a:r>
                      <a:endParaRPr lang="en-US" alt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94945">
                <a:tc gridSpan="7">
                  <a:txBody>
                    <a:bodyPr/>
                    <a:p>
                      <a:pPr indent="0">
                        <a:buNone/>
                      </a:pPr>
                      <a:r>
                        <a:rPr lang="en-US" sz="1200" b="0">
                          <a:latin typeface="Calibri" panose="020F0502020204030204" pitchFamily="34" charset="0"/>
                          <a:cs typeface="Calibri" panose="020F0502020204030204" pitchFamily="34" charset="0"/>
                        </a:rPr>
                        <a:t> </a:t>
                      </a:r>
                      <a:endParaRPr lang="en-US" alt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94310">
                <a:tc gridSpan="7">
                  <a:txBody>
                    <a:bodyPr/>
                    <a:p>
                      <a:pPr indent="0">
                        <a:buNone/>
                      </a:pPr>
                      <a:r>
                        <a:rPr lang="en-US" sz="1200" b="0">
                          <a:latin typeface="Calibri" panose="020F0502020204030204" pitchFamily="34" charset="0"/>
                          <a:cs typeface="Calibri" panose="020F0502020204030204" pitchFamily="34" charset="0"/>
                        </a:rPr>
                        <a:t> </a:t>
                      </a:r>
                      <a:endParaRPr lang="en-US" alt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93675">
                <a:tc gridSpan="7">
                  <a:txBody>
                    <a:bodyPr/>
                    <a:p>
                      <a:pPr indent="0">
                        <a:buNone/>
                      </a:pPr>
                      <a:r>
                        <a:rPr lang="en-US" sz="1200" b="0">
                          <a:latin typeface="Calibri" panose="020F0502020204030204" pitchFamily="34" charset="0"/>
                          <a:cs typeface="Calibri" panose="020F0502020204030204" pitchFamily="34" charset="0"/>
                        </a:rPr>
                        <a:t> </a:t>
                      </a:r>
                      <a:endParaRPr lang="en-US" alt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94310">
                <a:tc gridSpan="7">
                  <a:txBody>
                    <a:bodyPr/>
                    <a:p>
                      <a:pPr indent="0">
                        <a:buNone/>
                      </a:pPr>
                      <a:r>
                        <a:rPr lang="en-US" sz="1200" b="0">
                          <a:latin typeface="Calibri" panose="020F0502020204030204" pitchFamily="34" charset="0"/>
                          <a:cs typeface="Calibri" panose="020F0502020204030204" pitchFamily="34" charset="0"/>
                        </a:rPr>
                        <a:t> </a:t>
                      </a:r>
                      <a:endParaRPr lang="en-US" alt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94310">
                <a:tc gridSpan="7">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税费征收情况</a:t>
                      </a:r>
                      <a:r>
                        <a:rPr lang="en-US" sz="1200" b="0">
                          <a:latin typeface="Calibri" panose="020F0502020204030204" pitchFamily="34" charset="0"/>
                          <a:cs typeface="Calibri" panose="020F0502020204030204" pitchFamily="34" charset="0"/>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88620">
                <a:tc rowSpan="3" gridSpan="5">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                            兹声明以上申报无讹</a:t>
                      </a:r>
                      <a:endParaRPr lang="en-US" sz="12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200" b="0">
                          <a:latin typeface="宋体" panose="02010600030101010101" pitchFamily="2" charset="-122"/>
                          <a:ea typeface="宋体" panose="02010600030101010101" pitchFamily="2" charset="-122"/>
                          <a:cs typeface="宋体" panose="02010600030101010101" pitchFamily="2" charset="-122"/>
                        </a:rPr>
                        <a:t>                            并承担法律责任</a:t>
                      </a:r>
                      <a:r>
                        <a:rPr lang="en-US" sz="1200" b="0">
                          <a:latin typeface="Calibri" panose="020F0502020204030204" pitchFamily="34" charset="0"/>
                          <a:cs typeface="Calibri" panose="020F0502020204030204" pitchFamily="34" charset="0"/>
                        </a:rPr>
                        <a:t>                                                                      </a:t>
                      </a:r>
                      <a:endParaRPr lang="en-US" sz="1200" b="0">
                        <a:latin typeface="Calibri" panose="020F0502020204030204" pitchFamily="34" charset="0"/>
                        <a:cs typeface="Calibri" panose="020F0502020204030204" pitchFamily="34" charset="0"/>
                      </a:endParaRPr>
                    </a:p>
                    <a:p>
                      <a:pPr indent="0">
                        <a:buNone/>
                      </a:pPr>
                      <a:r>
                        <a:rPr lang="en-US" sz="1200" b="0">
                          <a:latin typeface="Calibri" panose="020F0502020204030204" pitchFamily="34" charset="0"/>
                          <a:cs typeface="Calibri" panose="020F0502020204030204" pitchFamily="34" charset="0"/>
                        </a:rPr>
                        <a:t>                                                        </a:t>
                      </a:r>
                      <a:endParaRPr lang="en-US" sz="1200" b="0">
                        <a:latin typeface="Calibri" panose="020F0502020204030204" pitchFamily="34" charset="0"/>
                        <a:cs typeface="Calibri" panose="020F0502020204030204" pitchFamily="34" charset="0"/>
                      </a:endParaRPr>
                    </a:p>
                    <a:p>
                      <a:pPr indent="0">
                        <a:buNone/>
                      </a:pPr>
                      <a:r>
                        <a:rPr lang="en-US" sz="1200" b="0">
                          <a:latin typeface="Calibri" panose="020F0502020204030204" pitchFamily="34" charset="0"/>
                          <a:cs typeface="Calibri" panose="020F0502020204030204" pitchFamily="34" charset="0"/>
                        </a:rPr>
                        <a:t>                         </a:t>
                      </a:r>
                      <a:r>
                        <a:rPr lang="zh-CN" altLang="en-US" sz="1200" b="0">
                          <a:latin typeface="Calibri" panose="020F0502020204030204" pitchFamily="34" charset="0"/>
                          <a:cs typeface="Calibri" panose="020F0502020204030204" pitchFamily="34" charset="0"/>
                        </a:rPr>
                        <a:t>报关员</a:t>
                      </a:r>
                      <a:r>
                        <a:rPr lang="en-US" sz="1200" b="0">
                          <a:latin typeface="Calibri" panose="020F0502020204030204" pitchFamily="34" charset="0"/>
                          <a:cs typeface="Calibri" panose="020F0502020204030204" pitchFamily="34" charset="0"/>
                        </a:rPr>
                        <a:t>                               </a:t>
                      </a:r>
                      <a:r>
                        <a:rPr lang="en-US" sz="1200" b="0">
                          <a:latin typeface="宋体" panose="02010600030101010101" pitchFamily="2" charset="-122"/>
                          <a:ea typeface="宋体" panose="02010600030101010101" pitchFamily="2" charset="-122"/>
                          <a:cs typeface="宋体" panose="02010600030101010101" pitchFamily="2" charset="-122"/>
                        </a:rPr>
                        <a:t>单位地</a:t>
                      </a:r>
                      <a:r>
                        <a:rPr lang="en-US" sz="1200">
                          <a:latin typeface="宋体" panose="02010600030101010101" pitchFamily="2" charset="-122"/>
                          <a:ea typeface="宋体" panose="02010600030101010101" pitchFamily="2" charset="-122"/>
                          <a:cs typeface="宋体" panose="02010600030101010101" pitchFamily="2" charset="-122"/>
                          <a:sym typeface="+mn-ea"/>
                        </a:rPr>
                        <a:t>址</a:t>
                      </a:r>
                      <a:r>
                        <a:rPr lang="en-US" sz="1200">
                          <a:latin typeface="Calibri" panose="020F0502020204030204" pitchFamily="34" charset="0"/>
                          <a:cs typeface="Calibri" panose="020F0502020204030204" pitchFamily="34" charset="0"/>
                          <a:sym typeface="+mn-ea"/>
                        </a:rPr>
                        <a:t> </a:t>
                      </a:r>
                      <a:r>
                        <a:rPr lang="en-US" sz="1200" b="0">
                          <a:latin typeface="宋体" panose="02010600030101010101" pitchFamily="2" charset="-122"/>
                          <a:ea typeface="宋体" panose="02010600030101010101" pitchFamily="2" charset="-122"/>
                          <a:cs typeface="宋体" panose="02010600030101010101" pitchFamily="2" charset="-122"/>
                        </a:rPr>
                        <a:t>       </a:t>
                      </a:r>
                      <a:endParaRPr lang="en-US" sz="12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200" b="0">
                          <a:latin typeface="宋体" panose="02010600030101010101" pitchFamily="2" charset="-122"/>
                          <a:ea typeface="宋体" panose="02010600030101010101" pitchFamily="2" charset="-122"/>
                          <a:cs typeface="宋体" panose="02010600030101010101" pitchFamily="2" charset="-122"/>
                        </a:rPr>
                        <a:t>                 </a:t>
                      </a:r>
                      <a:endParaRPr lang="en-US" sz="12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200" b="0">
                          <a:latin typeface="宋体" panose="02010600030101010101" pitchFamily="2" charset="-122"/>
                          <a:ea typeface="宋体" panose="02010600030101010101" pitchFamily="2" charset="-122"/>
                          <a:cs typeface="宋体" panose="02010600030101010101" pitchFamily="2" charset="-122"/>
                        </a:rPr>
                        <a:t>    邮编        电话          填制日期</a:t>
                      </a:r>
                      <a:r>
                        <a:rPr lang="en-US" sz="1200" b="0">
                          <a:latin typeface="Calibri" panose="020F0502020204030204" pitchFamily="34" charset="0"/>
                          <a:cs typeface="Calibri" panose="020F0502020204030204" pitchFamily="34" charset="0"/>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hMerge="1">
                  <a:tcPr>
                    <a:lnT w="12700" cap="flat" cmpd="sng">
                      <a:solidFill>
                        <a:srgbClr val="080000"/>
                      </a:solidFill>
                      <a:prstDash val="solid"/>
                      <a:headEnd type="none" w="med" len="med"/>
                      <a:tailEnd type="none" w="med" len="med"/>
                    </a:lnT>
                  </a:tcPr>
                </a:tc>
                <a:tc rowSpan="3" hMerge="1">
                  <a:tcPr>
                    <a:lnT w="12700" cap="flat" cmpd="sng">
                      <a:solidFill>
                        <a:srgbClr val="080000"/>
                      </a:solidFill>
                      <a:prstDash val="solid"/>
                      <a:headEnd type="none" w="med" len="med"/>
                      <a:tailEnd type="none" w="med" len="med"/>
                    </a:lnT>
                  </a:tcPr>
                </a:tc>
                <a:tc rowSpan="3" hMerge="1">
                  <a:tcPr>
                    <a:lnT w="12700" cap="flat" cmpd="sng">
                      <a:solidFill>
                        <a:srgbClr val="080000"/>
                      </a:solidFill>
                      <a:prstDash val="solid"/>
                      <a:headEnd type="none" w="med" len="med"/>
                      <a:tailEnd type="none" w="med" len="med"/>
                    </a:lnT>
                  </a:tcPr>
                </a:tc>
                <a:tc rowSpan="3"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tcPr>
                </a:tc>
                <a:tc gridSpan="2">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海关审单批注及放行日期（签章）</a:t>
                      </a:r>
                      <a:r>
                        <a:rPr lang="en-US" sz="1200" b="0">
                          <a:latin typeface="Calibri" panose="020F0502020204030204" pitchFamily="34" charset="0"/>
                          <a:cs typeface="Calibri" panose="020F0502020204030204" pitchFamily="34" charset="0"/>
                        </a:rPr>
                        <a:t>  </a:t>
                      </a:r>
                      <a:r>
                        <a:rPr lang="en-US" sz="1200" b="0">
                          <a:latin typeface="宋体" panose="02010600030101010101" pitchFamily="2" charset="-122"/>
                          <a:ea typeface="宋体" panose="02010600030101010101" pitchFamily="2" charset="-122"/>
                          <a:cs typeface="宋体" panose="02010600030101010101" pitchFamily="2" charset="-122"/>
                        </a:rPr>
                        <a:t>审单          审价</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94310">
                <a:tc vMerge="1" gridSpan="5">
                  <a:tcPr>
                    <a:lnL w="12700" cap="flat" cmpd="sng">
                      <a:solidFill>
                        <a:srgbClr val="080000"/>
                      </a:solidFill>
                      <a:prstDash val="solid"/>
                      <a:headEnd type="none" w="med" len="med"/>
                      <a:tailEnd type="none" w="med" len="med"/>
                    </a:lnL>
                  </a:tcPr>
                </a:tc>
                <a:tc vMerge="1" hMerge="1">
                  <a:tcPr/>
                </a:tc>
                <a:tc vMerge="1" hMerge="1">
                  <a:tcPr/>
                </a:tc>
                <a:tc vMerge="1" hMerge="1">
                  <a:tcPr/>
                </a:tc>
                <a:tc vMerge="1" hMerge="1">
                  <a:tcPr>
                    <a:lnR w="12700" cap="flat" cmpd="sng">
                      <a:solidFill>
                        <a:srgbClr val="080000"/>
                      </a:solidFill>
                      <a:prstDash val="solid"/>
                      <a:headEnd type="none" w="med" len="med"/>
                      <a:tailEnd type="none" w="med" len="med"/>
                    </a:lnR>
                  </a:tcPr>
                </a:tc>
                <a:tc gridSpan="2">
                  <a:txBody>
                    <a:bodyPr/>
                    <a:p>
                      <a:pPr indent="0">
                        <a:buNone/>
                      </a:pPr>
                      <a:r>
                        <a:rPr lang="en-US" sz="1200" b="0">
                          <a:latin typeface="Calibri" panose="020F0502020204030204" pitchFamily="34" charset="0"/>
                          <a:cs typeface="Calibri" panose="020F0502020204030204" pitchFamily="34" charset="0"/>
                        </a:rPr>
                        <a:t> </a:t>
                      </a:r>
                      <a:r>
                        <a:rPr lang="en-US" sz="1200" b="0">
                          <a:latin typeface="宋体" panose="02010600030101010101" pitchFamily="2" charset="-122"/>
                          <a:ea typeface="宋体" panose="02010600030101010101" pitchFamily="2" charset="-122"/>
                          <a:cs typeface="宋体" panose="02010600030101010101" pitchFamily="2" charset="-122"/>
                        </a:rPr>
                        <a:t>征税          统计</a:t>
                      </a:r>
                      <a:endParaRPr lang="en-US" alt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94310">
                <a:tc vMerge="1" gridSpan="5">
                  <a:tcPr>
                    <a:lnL w="12700" cap="flat" cmpd="sng">
                      <a:solidFill>
                        <a:srgbClr val="080000"/>
                      </a:solidFill>
                      <a:prstDash val="solid"/>
                      <a:headEnd type="none" w="med" len="med"/>
                      <a:tailEnd type="none" w="med" len="med"/>
                    </a:lnL>
                    <a:lnB w="12700" cap="flat" cmpd="sng">
                      <a:solidFill>
                        <a:srgbClr val="080000"/>
                      </a:solidFill>
                      <a:prstDash val="solid"/>
                      <a:headEnd type="none" w="med" len="med"/>
                      <a:tailEnd type="none" w="med" len="med"/>
                    </a:lnB>
                  </a:tcPr>
                </a:tc>
                <a:tc vMerge="1" hMerge="1">
                  <a:tcPr>
                    <a:lnB w="12700" cap="flat" cmpd="sng">
                      <a:solidFill>
                        <a:srgbClr val="080000"/>
                      </a:solidFill>
                      <a:prstDash val="solid"/>
                      <a:headEnd type="none" w="med" len="med"/>
                      <a:tailEnd type="none" w="med" len="med"/>
                    </a:lnB>
                  </a:tcPr>
                </a:tc>
                <a:tc vMerge="1" hMerge="1">
                  <a:tcPr>
                    <a:lnB w="12700" cap="flat" cmpd="sng">
                      <a:solidFill>
                        <a:srgbClr val="080000"/>
                      </a:solidFill>
                      <a:prstDash val="solid"/>
                      <a:headEnd type="none" w="med" len="med"/>
                      <a:tailEnd type="none" w="med" len="med"/>
                    </a:lnB>
                  </a:tcPr>
                </a:tc>
                <a:tc vMerge="1" hMerge="1">
                  <a:tcPr>
                    <a:lnB w="12700" cap="flat" cmpd="sng">
                      <a:solidFill>
                        <a:srgbClr val="080000"/>
                      </a:solidFill>
                      <a:prstDash val="solid"/>
                      <a:headEnd type="none" w="med" len="med"/>
                      <a:tailEnd type="none" w="med" len="med"/>
                    </a:lnB>
                  </a:tcPr>
                </a:tc>
                <a:tc vMerge="1" hMerge="1">
                  <a:tcPr>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p>
                      <a:pPr indent="0">
                        <a:buNone/>
                      </a:pPr>
                      <a:r>
                        <a:rPr lang="en-US" sz="1200" b="0">
                          <a:latin typeface="Calibri" panose="020F0502020204030204" pitchFamily="34" charset="0"/>
                          <a:cs typeface="Calibri" panose="020F0502020204030204" pitchFamily="34" charset="0"/>
                        </a:rPr>
                        <a:t> </a:t>
                      </a:r>
                      <a:r>
                        <a:rPr lang="en-US" sz="1200" b="0">
                          <a:latin typeface="宋体" panose="02010600030101010101" pitchFamily="2" charset="-122"/>
                          <a:ea typeface="宋体" panose="02010600030101010101" pitchFamily="2" charset="-122"/>
                          <a:cs typeface="宋体" panose="02010600030101010101" pitchFamily="2" charset="-122"/>
                        </a:rPr>
                        <a:t>查验          放行</a:t>
                      </a:r>
                      <a:endParaRPr lang="en-US" alt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bl>
          </a:graphicData>
        </a:graphic>
      </p:graphicFrame>
      <p:pic>
        <p:nvPicPr>
          <p:cNvPr id="73800" name="图片 4"/>
          <p:cNvPicPr/>
          <p:nvPr/>
        </p:nvPicPr>
        <p:blipFill>
          <a:blip r:embed="rId1"/>
          <a:stretch>
            <a:fillRect/>
          </a:stretch>
        </p:blipFill>
        <p:spPr>
          <a:xfrm>
            <a:off x="1057275" y="5816600"/>
            <a:ext cx="1323975" cy="414338"/>
          </a:xfrm>
          <a:prstGeom prst="rect">
            <a:avLst/>
          </a:prstGeom>
          <a:noFill/>
          <a:ln w="9525">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标题 1"/>
          <p:cNvSpPr>
            <a:spLocks noGrp="1"/>
          </p:cNvSpPr>
          <p:nvPr>
            <p:ph type="title"/>
          </p:nvPr>
        </p:nvSpPr>
        <p:spPr>
          <a:ln/>
        </p:spPr>
        <p:txBody>
          <a:bodyPr anchor="b" anchorCtr="0"/>
          <a:p>
            <a:endParaRPr lang="zh-CN" altLang="en-US"/>
          </a:p>
        </p:txBody>
      </p:sp>
      <p:sp>
        <p:nvSpPr>
          <p:cNvPr id="74754" name="内容占位符 2"/>
          <p:cNvSpPr>
            <a:spLocks noGrp="1"/>
          </p:cNvSpPr>
          <p:nvPr>
            <p:ph idx="1"/>
          </p:nvPr>
        </p:nvSpPr>
        <p:spPr>
          <a:xfrm>
            <a:off x="687388" y="1989138"/>
            <a:ext cx="7772400" cy="4114800"/>
          </a:xfrm>
          <a:ln/>
        </p:spPr>
        <p:txBody>
          <a:bodyPr anchor="t" anchorCtr="0"/>
          <a:p>
            <a:pPr latinLnBrk="0">
              <a:lnSpc>
                <a:spcPct val="150000"/>
              </a:lnSpc>
              <a:spcBef>
                <a:spcPct val="0"/>
              </a:spcBef>
            </a:pPr>
            <a:r>
              <a:rPr lang="en-US" altLang="zh-CN" sz="2800"/>
              <a:t>1</a:t>
            </a:r>
            <a:r>
              <a:rPr lang="zh-CN" altLang="en-US" sz="2800"/>
              <a:t>、了解关税征税范围，纳税义务人，税则、税目及税率，关税减免规定；</a:t>
            </a:r>
            <a:endParaRPr lang="zh-CN" altLang="en-US" sz="2800"/>
          </a:p>
          <a:p>
            <a:pPr latinLnBrk="0">
              <a:lnSpc>
                <a:spcPct val="150000"/>
              </a:lnSpc>
              <a:spcBef>
                <a:spcPct val="0"/>
              </a:spcBef>
            </a:pPr>
            <a:r>
              <a:rPr lang="en-US" altLang="zh-CN" sz="2800"/>
              <a:t>2</a:t>
            </a:r>
            <a:r>
              <a:rPr lang="zh-CN" altLang="en-US" sz="2800"/>
              <a:t>、掌握进出口关税应纳税额的计算，特别是从价税、从量税、复合税三种方法；</a:t>
            </a:r>
            <a:endParaRPr lang="zh-CN" altLang="en-US" sz="2800"/>
          </a:p>
          <a:p>
            <a:pPr latinLnBrk="0">
              <a:lnSpc>
                <a:spcPct val="150000"/>
              </a:lnSpc>
              <a:spcBef>
                <a:spcPct val="0"/>
              </a:spcBef>
            </a:pPr>
            <a:r>
              <a:rPr lang="en-US" altLang="zh-CN" sz="2800"/>
              <a:t>3</a:t>
            </a:r>
            <a:r>
              <a:rPr lang="zh-CN" altLang="en-US" sz="2800"/>
              <a:t>、熟悉关税纳税期限、纳税地点。</a:t>
            </a:r>
            <a:endParaRPr lang="zh-CN" altLang="en-US" sz="2800"/>
          </a:p>
        </p:txBody>
      </p:sp>
      <p:sp>
        <p:nvSpPr>
          <p:cNvPr id="74755" name="云形标注 3"/>
          <p:cNvSpPr/>
          <p:nvPr/>
        </p:nvSpPr>
        <p:spPr>
          <a:xfrm>
            <a:off x="6948488" y="620713"/>
            <a:ext cx="1511300" cy="792162"/>
          </a:xfrm>
          <a:prstGeom prst="cloudCallout">
            <a:avLst>
              <a:gd name="adj1" fmla="val -20833"/>
              <a:gd name="adj2" fmla="val 62500"/>
            </a:avLst>
          </a:prstGeom>
          <a:solidFill>
            <a:schemeClr val="accent1"/>
          </a:solidFill>
          <a:ln w="9525" cap="flat" cmpd="sng">
            <a:solidFill>
              <a:schemeClr val="tx1"/>
            </a:solidFill>
            <a:prstDash val="solid"/>
            <a:round/>
            <a:headEnd type="none" w="med" len="med"/>
            <a:tailEnd type="none" w="med" len="med"/>
          </a:ln>
        </p:spPr>
        <p:txBody>
          <a:bodyPr wrap="none" lIns="91440" tIns="45720" rIns="91440" bIns="45720" anchor="t" anchorCtr="0"/>
          <a:p>
            <a:pPr>
              <a:buSzTx/>
            </a:pPr>
            <a:r>
              <a:rPr lang="zh-CN" altLang="en-US" sz="2800" b="1">
                <a:latin typeface="Tahoma" panose="020B0604030504040204" pitchFamily="34" charset="0"/>
                <a:ea typeface="宋体" panose="02010600030101010101" pitchFamily="2" charset="-122"/>
              </a:rPr>
              <a:t>小结</a:t>
            </a:r>
            <a:endParaRPr lang="zh-CN" altLang="en-US" sz="2800" b="1">
              <a:latin typeface="Tahoma" panose="020B0604030504040204" pitchFamily="34" charset="0"/>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dirty="0">
                <a:solidFill>
                  <a:schemeClr val="tx1"/>
                </a:solidFill>
                <a:latin typeface="宋体" panose="02010600030101010101" pitchFamily="2" charset="-122"/>
                <a:sym typeface="+mn-ea"/>
              </a:rPr>
              <a:t>（二）关税征税范围</a:t>
            </a:r>
            <a:endParaRPr lang="zh-CN" altLang="en-US" sz="2800"/>
          </a:p>
        </p:txBody>
      </p:sp>
      <p:grpSp>
        <p:nvGrpSpPr>
          <p:cNvPr id="6" name="组合 5" descr="7b0a202020202274657874626f78223a2022220a7d0a"/>
          <p:cNvGrpSpPr/>
          <p:nvPr/>
        </p:nvGrpSpPr>
        <p:grpSpPr>
          <a:xfrm>
            <a:off x="1359535" y="1988820"/>
            <a:ext cx="6680835" cy="245681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29" name="文本框 28"/>
            <p:cNvSpPr txBox="1"/>
            <p:nvPr>
              <p:custDataLst>
                <p:tags r:id="rId9"/>
              </p:custDataLst>
            </p:nvPr>
          </p:nvSpPr>
          <p:spPr>
            <a:xfrm>
              <a:off x="6278" y="4215"/>
              <a:ext cx="6491" cy="260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5000"/>
                </a:lnSpc>
                <a:spcBef>
                  <a:spcPts val="25"/>
                </a:spcBef>
                <a:buNone/>
              </a:pPr>
              <a:r>
                <a:rPr lang="en-US" altLang="zh-CN" sz="1400" spc="200">
                  <a:solidFill>
                    <a:schemeClr val="tx1"/>
                  </a:solidFill>
                  <a:uFillTx/>
                  <a:latin typeface="微软雅黑" panose="020B0503020204020204" charset="-122"/>
                  <a:ea typeface="微软雅黑" panose="020B0503020204020204" charset="-122"/>
                  <a:cs typeface="微软雅黑" panose="020B0503020204020204" charset="-122"/>
                </a:rPr>
                <a:t>    </a:t>
              </a:r>
              <a:r>
                <a:rPr lang="en-US" altLang="zh-CN" spc="200">
                  <a:solidFill>
                    <a:schemeClr val="tx1"/>
                  </a:solidFill>
                  <a:uFillTx/>
                  <a:latin typeface="微软雅黑" panose="020B0503020204020204" charset="-122"/>
                  <a:ea typeface="微软雅黑" panose="020B0503020204020204" charset="-122"/>
                  <a:cs typeface="微软雅黑" panose="020B0503020204020204" charset="-122"/>
                </a:rPr>
                <a:t> </a:t>
              </a:r>
              <a:r>
                <a:rPr lang="zh-CN" altLang="en-US" b="1" dirty="0">
                  <a:latin typeface="宋体" panose="02010600030101010101" pitchFamily="2" charset="-122"/>
                  <a:sym typeface="+mn-ea"/>
                </a:rPr>
                <a:t>征税对象：准许进出境的货物和物品。  </a:t>
              </a:r>
              <a:endParaRPr lang="zh-CN" altLang="en-US" b="1" dirty="0">
                <a:latin typeface="宋体" panose="02010600030101010101" pitchFamily="2" charset="-122"/>
              </a:endParaRPr>
            </a:p>
            <a:p>
              <a:pPr eaLnBrk="1" hangingPunct="1">
                <a:lnSpc>
                  <a:spcPct val="125000"/>
                </a:lnSpc>
                <a:spcBef>
                  <a:spcPts val="25"/>
                </a:spcBef>
                <a:buNone/>
              </a:pPr>
              <a:r>
                <a:rPr lang="zh-CN" altLang="en-US" b="1" dirty="0">
                  <a:latin typeface="宋体" panose="02010600030101010101" pitchFamily="2" charset="-122"/>
                  <a:sym typeface="+mn-ea"/>
                </a:rPr>
                <a:t>      货物：贸易性商品</a:t>
              </a:r>
              <a:endParaRPr lang="zh-CN" altLang="en-US" b="1" dirty="0">
                <a:latin typeface="宋体" panose="02010600030101010101" pitchFamily="2" charset="-122"/>
              </a:endParaRPr>
            </a:p>
            <a:p>
              <a:pPr algn="just" eaLnBrk="1" hangingPunct="1">
                <a:lnSpc>
                  <a:spcPct val="125000"/>
                </a:lnSpc>
                <a:spcBef>
                  <a:spcPts val="25"/>
                </a:spcBef>
                <a:buNone/>
              </a:pPr>
              <a:r>
                <a:rPr lang="zh-CN" altLang="en-US" b="1" dirty="0">
                  <a:latin typeface="宋体" panose="02010600030101010101" pitchFamily="2" charset="-122"/>
                  <a:sym typeface="+mn-ea"/>
                </a:rPr>
                <a:t>      物品：入境旅客随身携带的行李物品、个人邮递物品、各种运输工具上的服务人员携带进口的自用物品、馈赠物品以及其他方式进境的个人物品。</a:t>
              </a:r>
              <a:endParaRPr lang="zh-CN" altLang="en-US" spc="200">
                <a:solidFill>
                  <a:schemeClr val="tx1"/>
                </a:solidFill>
                <a:uFillTx/>
                <a:latin typeface="微软雅黑" panose="020B0503020204020204" charset="-122"/>
                <a:ea typeface="微软雅黑" panose="020B0503020204020204" charset="-122"/>
                <a:cs typeface="微软雅黑" panose="020B0503020204020204" charset="-122"/>
              </a:endParaRPr>
            </a:p>
          </p:txBody>
        </p:sp>
      </p:grpSp>
      <p:sp>
        <p:nvSpPr>
          <p:cNvPr id="30" name="文本框 29"/>
          <p:cNvSpPr txBox="1"/>
          <p:nvPr/>
        </p:nvSpPr>
        <p:spPr>
          <a:xfrm>
            <a:off x="1452245" y="4797425"/>
            <a:ext cx="6718300" cy="977265"/>
          </a:xfrm>
          <a:prstGeom prst="rect">
            <a:avLst/>
          </a:prstGeom>
          <a:noFill/>
        </p:spPr>
        <p:txBody>
          <a:bodyPr wrap="square" rtlCol="0" anchor="t">
            <a:spAutoFit/>
          </a:bodyPr>
          <a:p>
            <a:pPr>
              <a:lnSpc>
                <a:spcPct val="120000"/>
              </a:lnSpc>
              <a:spcBef>
                <a:spcPts val="0"/>
              </a:spcBef>
              <a:spcAft>
                <a:spcPts val="0"/>
              </a:spcAft>
            </a:pPr>
            <a:r>
              <a:rPr lang="zh-CN" altLang="en-US" sz="2400" b="1" dirty="0">
                <a:latin typeface="宋体" panose="02010600030101010101" pitchFamily="2" charset="-122"/>
                <a:sym typeface="+mn-ea"/>
              </a:rPr>
              <a:t>【注意】</a:t>
            </a:r>
            <a:r>
              <a:rPr lang="zh-CN" altLang="zh-CN" sz="2400" dirty="0">
                <a:latin typeface="微软雅黑" panose="020B0503020204020204" charset="-122"/>
                <a:ea typeface="微软雅黑" panose="020B0503020204020204" charset="-122"/>
                <a:sym typeface="+mn-ea"/>
              </a:rPr>
              <a:t>对从境外采购进口的原产于中国境内的货物，也应按规定征收进口关税。</a:t>
            </a:r>
            <a:endParaRPr lang="zh-CN" altLang="zh-CN" sz="2400" dirty="0">
              <a:latin typeface="微软雅黑" panose="020B0503020204020204" charset="-122"/>
              <a:ea typeface="微软雅黑" panose="020B0503020204020204" charset="-122"/>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1"/>
          <p:cNvSpPr>
            <a:spLocks noGrp="1"/>
          </p:cNvSpPr>
          <p:nvPr>
            <p:ph type="title"/>
          </p:nvPr>
        </p:nvSpPr>
        <p:spPr>
          <a:ln/>
        </p:spPr>
        <p:txBody>
          <a:bodyPr anchor="b" anchorCtr="0"/>
          <a:p>
            <a:endParaRPr lang="zh-CN" altLang="en-US"/>
          </a:p>
        </p:txBody>
      </p:sp>
      <p:sp>
        <p:nvSpPr>
          <p:cNvPr id="3" name="内容占位符 2"/>
          <p:cNvSpPr>
            <a:spLocks noGrp="1"/>
          </p:cNvSpPr>
          <p:nvPr>
            <p:ph idx="1"/>
          </p:nvPr>
        </p:nvSpPr>
        <p:spPr>
          <a:xfrm>
            <a:off x="433388" y="1676400"/>
            <a:ext cx="8510587" cy="4114800"/>
          </a:xfrm>
          <a:ln/>
        </p:spPr>
        <p:txBody>
          <a:bodyPr anchor="t" anchorCtr="0"/>
          <a:p>
            <a:pPr indent="466725" defTabSz="685800">
              <a:lnSpc>
                <a:spcPct val="150000"/>
              </a:lnSpc>
              <a:spcBef>
                <a:spcPct val="0"/>
              </a:spcBef>
              <a:buClrTx/>
              <a:buSzTx/>
            </a:pPr>
            <a:r>
              <a:rPr lang="zh-CN" altLang="zh-CN" sz="2800" dirty="0">
                <a:solidFill>
                  <a:srgbClr val="FF0000"/>
                </a:solidFill>
                <a:latin typeface="微软雅黑" panose="020B0503020204020204" charset="-122"/>
                <a:ea typeface="微软雅黑" panose="020B0503020204020204" charset="-122"/>
              </a:rPr>
              <a:t>【考题·判断题】</a:t>
            </a:r>
            <a:r>
              <a:rPr lang="zh-CN" altLang="zh-CN" sz="2800" dirty="0">
                <a:latin typeface="微软雅黑" panose="020B0503020204020204" charset="-122"/>
                <a:ea typeface="微软雅黑" panose="020B0503020204020204" charset="-122"/>
              </a:rPr>
              <a:t>对于从境外采购进口的原产于中国境内的货物，应按规定征收进口关税。</a:t>
            </a:r>
            <a:endParaRPr lang="zh-CN" altLang="zh-CN" sz="2800" dirty="0">
              <a:latin typeface="微软雅黑" panose="020B0503020204020204" charset="-122"/>
              <a:ea typeface="微软雅黑" panose="020B0503020204020204" charset="-122"/>
            </a:endParaRPr>
          </a:p>
          <a:p>
            <a:pPr indent="466725" defTabSz="685800">
              <a:lnSpc>
                <a:spcPct val="150000"/>
              </a:lnSpc>
              <a:spcBef>
                <a:spcPct val="0"/>
              </a:spcBef>
              <a:buClrTx/>
              <a:buSzTx/>
            </a:pPr>
            <a:r>
              <a:rPr lang="zh-CN" altLang="zh-CN" sz="2800" dirty="0">
                <a:solidFill>
                  <a:srgbClr val="FF0000"/>
                </a:solidFill>
                <a:latin typeface="微软雅黑" panose="020B0503020204020204" charset="-122"/>
                <a:ea typeface="微软雅黑" panose="020B0503020204020204" charset="-122"/>
              </a:rPr>
              <a:t>【答案】√</a:t>
            </a:r>
            <a:endParaRPr lang="zh-CN" altLang="zh-CN" sz="2800" dirty="0">
              <a:solidFill>
                <a:srgbClr val="FF0000"/>
              </a:solidFill>
              <a:latin typeface="微软雅黑" panose="020B0503020204020204" charset="-122"/>
              <a:ea typeface="微软雅黑" panose="020B0503020204020204" charset="-122"/>
            </a:endParaRPr>
          </a:p>
          <a:p>
            <a:pPr indent="466725" defTabSz="685800">
              <a:lnSpc>
                <a:spcPct val="150000"/>
              </a:lnSpc>
              <a:spcBef>
                <a:spcPct val="0"/>
              </a:spcBef>
              <a:buClrTx/>
              <a:buSzTx/>
            </a:pPr>
            <a:r>
              <a:rPr lang="zh-CN" altLang="zh-CN" sz="2800" dirty="0">
                <a:solidFill>
                  <a:srgbClr val="FF0000"/>
                </a:solidFill>
                <a:latin typeface="微软雅黑" panose="020B0503020204020204" charset="-122"/>
                <a:ea typeface="微软雅黑" panose="020B0503020204020204" charset="-122"/>
              </a:rPr>
              <a:t>【解析】</a:t>
            </a:r>
            <a:r>
              <a:rPr lang="zh-CN" altLang="zh-CN" sz="2800" dirty="0">
                <a:latin typeface="微软雅黑" panose="020B0503020204020204" charset="-122"/>
                <a:ea typeface="微软雅黑" panose="020B0503020204020204" charset="-122"/>
              </a:rPr>
              <a:t>根据规定对从境外采购进口的原产于中国境内的货物，也应按规定征收进口关税。</a:t>
            </a:r>
            <a:endParaRPr lang="zh-CN" altLang="zh-CN" dirty="0">
              <a:latin typeface="微软雅黑" panose="020B0503020204020204" charset="-122"/>
              <a:ea typeface="微软雅黑" panose="020B0503020204020204" charset="-122"/>
            </a:endParaRPr>
          </a:p>
          <a:p>
            <a:pPr indent="466725" defTabSz="685800">
              <a:spcBef>
                <a:spcPct val="0"/>
              </a:spcBef>
              <a:buClrTx/>
              <a:buSzTx/>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41" end="47"/>
                                            </p:txEl>
                                          </p:spTgt>
                                        </p:tgtEl>
                                        <p:attrNameLst>
                                          <p:attrName>style.visibility</p:attrName>
                                        </p:attrNameLst>
                                      </p:cBhvr>
                                      <p:to>
                                        <p:strVal val="visible"/>
                                      </p:to>
                                    </p:set>
                                    <p:anim calcmode="lin" valueType="num">
                                      <p:cBhvr additive="base">
                                        <p:cTn id="7" dur="500" fill="hold"/>
                                        <p:tgtEl>
                                          <p:spTgt spid="3">
                                            <p:txEl>
                                              <p:charRg st="41" end="4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41" end="4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charRg st="47" end="88"/>
                                            </p:txEl>
                                          </p:spTgt>
                                        </p:tgtEl>
                                        <p:attrNameLst>
                                          <p:attrName>style.visibility</p:attrName>
                                        </p:attrNameLst>
                                      </p:cBhvr>
                                      <p:to>
                                        <p:strVal val="visible"/>
                                      </p:to>
                                    </p:set>
                                    <p:anim calcmode="lin" valueType="num">
                                      <p:cBhvr additive="base">
                                        <p:cTn id="11" dur="500" fill="hold"/>
                                        <p:tgtEl>
                                          <p:spTgt spid="3">
                                            <p:txEl>
                                              <p:charRg st="47" end="8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charRg st="47" end="8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Rectangle 2"/>
          <p:cNvSpPr>
            <a:spLocks noGrp="1"/>
          </p:cNvSpPr>
          <p:nvPr>
            <p:ph type="title"/>
          </p:nvPr>
        </p:nvSpPr>
        <p:spPr>
          <a:ln/>
        </p:spPr>
        <p:txBody>
          <a:bodyPr wrap="square" lIns="91440" tIns="45720" rIns="91440" bIns="45720" anchor="b" anchorCtr="0"/>
          <a:p>
            <a:pPr eaLnBrk="1" hangingPunct="1"/>
            <a:r>
              <a:rPr lang="zh-CN" altLang="en-US" sz="3200" b="1" dirty="0">
                <a:solidFill>
                  <a:srgbClr val="FF0000"/>
                </a:solidFill>
                <a:latin typeface="宋体" panose="02010600030101010101" pitchFamily="2" charset="-122"/>
              </a:rPr>
              <a:t>二、关税纳税义务人</a:t>
            </a:r>
            <a:endParaRPr lang="zh-CN" altLang="en-US" sz="3200" b="1" dirty="0">
              <a:solidFill>
                <a:srgbClr val="FF0000"/>
              </a:solidFill>
              <a:latin typeface="宋体" panose="02010600030101010101" pitchFamily="2" charset="-122"/>
            </a:endParaRPr>
          </a:p>
        </p:txBody>
      </p:sp>
      <p:sp>
        <p:nvSpPr>
          <p:cNvPr id="17410" name="Rectangle 3"/>
          <p:cNvSpPr>
            <a:spLocks noGrp="1"/>
          </p:cNvSpPr>
          <p:nvPr>
            <p:ph idx="1"/>
          </p:nvPr>
        </p:nvSpPr>
        <p:spPr>
          <a:xfrm>
            <a:off x="0" y="1989138"/>
            <a:ext cx="8959850" cy="4464050"/>
          </a:xfrm>
        </p:spPr>
        <p:txBody>
          <a:bodyPr wrap="square" lIns="91440" tIns="45720" rIns="91440" bIns="45720" anchor="t"/>
          <a:p>
            <a:pPr marL="342900" marR="0" indent="-342900" algn="l" defTabSz="914400" rtl="0" eaLnBrk="1" fontAlgn="base" latinLnBrk="0" hangingPunct="1">
              <a:lnSpc>
                <a:spcPct val="120000"/>
              </a:lnSpc>
              <a:spcBef>
                <a:spcPts val="25"/>
              </a:spcBef>
              <a:spcAft>
                <a:spcPct val="0"/>
              </a:spcAft>
              <a:buClr>
                <a:schemeClr val="folHlink"/>
              </a:buClr>
              <a:buSzPct val="60000"/>
              <a:buFont typeface="Wingdings" panose="05000000000000000000" pitchFamily="2" charset="2"/>
              <a:buNone/>
            </a:pPr>
            <a:r>
              <a:rPr kumimoji="0" lang="en-US" altLang="zh-CN" sz="3200" b="1" i="0" u="none" strike="noStrike" kern="0" cap="none" spc="0" normalizeH="0" baseline="0" noProof="1" dirty="0">
                <a:solidFill>
                  <a:schemeClr val="tx1"/>
                </a:solidFill>
                <a:latin typeface="宋体" panose="02010600030101010101" pitchFamily="2" charset="-122"/>
                <a:ea typeface="+mn-ea"/>
                <a:cs typeface="+mn-cs"/>
              </a:rPr>
              <a:t>     </a:t>
            </a:r>
            <a:r>
              <a:rPr kumimoji="0" lang="en-US" altLang="zh-CN" sz="2400" b="1" i="0" u="none" strike="noStrike" kern="0" cap="none" spc="0" normalizeH="0" baseline="0" noProof="1" dirty="0">
                <a:solidFill>
                  <a:schemeClr val="tx1"/>
                </a:solidFill>
                <a:latin typeface="宋体" panose="02010600030101010101" pitchFamily="2" charset="-122"/>
                <a:ea typeface="+mn-ea"/>
                <a:cs typeface="+mn-cs"/>
              </a:rPr>
              <a:t> 1.</a:t>
            </a:r>
            <a:r>
              <a:rPr kumimoji="0" lang="zh-CN" altLang="en-US" sz="2400" b="1" i="0" u="none" strike="noStrike" kern="0" cap="none" spc="0" normalizeH="0" baseline="0" noProof="1" dirty="0">
                <a:solidFill>
                  <a:schemeClr val="tx1"/>
                </a:solidFill>
                <a:latin typeface="宋体" panose="02010600030101010101" pitchFamily="2" charset="-122"/>
                <a:ea typeface="+mn-ea"/>
                <a:cs typeface="+mn-cs"/>
              </a:rPr>
              <a:t>进口货物的收货人、出口货物的发货人、进出境物品的所有人</a:t>
            </a:r>
            <a:endParaRPr kumimoji="0" lang="zh-CN" altLang="en-US" sz="2400" b="1" i="0" u="none" strike="noStrike" kern="0" cap="none" spc="0" normalizeH="0" baseline="0" noProof="1" dirty="0">
              <a:solidFill>
                <a:schemeClr val="tx1"/>
              </a:solidFill>
              <a:latin typeface="宋体" panose="02010600030101010101" pitchFamily="2" charset="-122"/>
              <a:ea typeface="+mn-ea"/>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n"/>
            </a:pPr>
            <a:r>
              <a:rPr kumimoji="0" lang="zh-CN" altLang="en-US" sz="2400" b="1" i="0" u="none" strike="noStrike" kern="0" cap="none" spc="0" normalizeH="0" baseline="0" noProof="1" dirty="0">
                <a:solidFill>
                  <a:schemeClr val="tx1"/>
                </a:solidFill>
                <a:latin typeface="宋体" panose="02010600030101010101" pitchFamily="2" charset="-122"/>
                <a:ea typeface="+mn-ea"/>
                <a:cs typeface="+mn-cs"/>
              </a:rPr>
              <a:t> 进、出口货物的收、发货人是依法取得对外贸易经营权并进、出口货物的法人或其他社会团体。</a:t>
            </a: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具体包括：</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n"/>
            </a:pP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①外贸进出口公司；</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n"/>
            </a:pP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②工贸或农贸结合的进出口公司；</a:t>
            </a:r>
            <a:endPar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endParaRPr>
          </a:p>
          <a:p>
            <a:pPr marL="342900" marR="0" indent="466725" algn="l" defTabSz="685800" rtl="0" eaLnBrk="0" fontAlgn="base" latinLnBrk="0" hangingPunct="0">
              <a:lnSpc>
                <a:spcPct val="100000"/>
              </a:lnSpc>
              <a:spcBef>
                <a:spcPct val="0"/>
              </a:spcBef>
              <a:spcAft>
                <a:spcPct val="0"/>
              </a:spcAft>
              <a:buClrTx/>
              <a:buSzTx/>
              <a:buFont typeface="Wingdings" panose="05000000000000000000" pitchFamily="2" charset="2"/>
              <a:buChar char="n"/>
            </a:pPr>
            <a:r>
              <a:rPr kumimoji="0" lang="zh-CN" altLang="zh-CN" sz="2400" b="0" i="0" u="none" strike="noStrike" kern="1200" cap="none" spc="0" normalizeH="0" baseline="0" noProof="1" dirty="0">
                <a:solidFill>
                  <a:schemeClr val="tx1"/>
                </a:solidFill>
                <a:latin typeface="微软雅黑" panose="020B0503020204020204" charset="-122"/>
                <a:ea typeface="微软雅黑" panose="020B0503020204020204" charset="-122"/>
                <a:cs typeface="+mn-cs"/>
                <a:sym typeface="+mn-ea"/>
              </a:rPr>
              <a:t>③其他经批准经营进出口商品的企业。</a:t>
            </a:r>
            <a:endParaRPr kumimoji="0" lang="zh-CN" altLang="en-US" sz="2400" b="1" i="0" u="none" strike="noStrike" kern="0" cap="none" spc="0" normalizeH="0" baseline="0" noProof="1" dirty="0">
              <a:solidFill>
                <a:schemeClr val="tx1"/>
              </a:solidFill>
              <a:latin typeface="宋体" panose="02010600030101010101" pitchFamily="2" charset="-122"/>
              <a:ea typeface="+mn-ea"/>
              <a:cs typeface="+mn-cs"/>
            </a:endParaRPr>
          </a:p>
          <a:p>
            <a:pPr marL="342900" marR="0" indent="-342900" algn="l" defTabSz="914400" rtl="0" eaLnBrk="1" fontAlgn="base" latinLnBrk="0" hangingPunct="1">
              <a:lnSpc>
                <a:spcPct val="120000"/>
              </a:lnSpc>
              <a:spcBef>
                <a:spcPts val="25"/>
              </a:spcBef>
              <a:spcAft>
                <a:spcPct val="0"/>
              </a:spcAft>
              <a:buClr>
                <a:schemeClr val="folHlink"/>
              </a:buClr>
              <a:buSzPct val="60000"/>
              <a:buFont typeface="Wingdings" panose="05000000000000000000" pitchFamily="2" charset="2"/>
              <a:buNone/>
            </a:pPr>
            <a:endParaRPr kumimoji="0" lang="zh-CN" altLang="en-US" sz="2400" b="1" i="0" u="none" strike="noStrike" kern="0" cap="none" spc="0" normalizeH="0" baseline="0" noProof="1" dirty="0">
              <a:solidFill>
                <a:schemeClr val="tx1"/>
              </a:solidFill>
              <a:latin typeface="宋体" panose="02010600030101010101" pitchFamily="2" charset="-122"/>
              <a:ea typeface="+mn-ea"/>
              <a:cs typeface="+mn-cs"/>
            </a:endParaRPr>
          </a:p>
          <a:p>
            <a:pPr marL="342900" marR="0" indent="-342900" algn="l" defTabSz="914400" rtl="0" eaLnBrk="1" fontAlgn="base" latinLnBrk="0" hangingPunct="1">
              <a:lnSpc>
                <a:spcPct val="120000"/>
              </a:lnSpc>
              <a:spcBef>
                <a:spcPts val="25"/>
              </a:spcBef>
              <a:spcAft>
                <a:spcPct val="0"/>
              </a:spcAft>
              <a:buClr>
                <a:schemeClr val="folHlink"/>
              </a:buClr>
              <a:buSzPct val="60000"/>
              <a:buFont typeface="Wingdings" panose="05000000000000000000" pitchFamily="2" charset="2"/>
              <a:buNone/>
            </a:pPr>
            <a:r>
              <a:rPr kumimoji="0" lang="zh-CN" altLang="en-US" sz="2400" b="1" i="0" u="none" strike="noStrike" kern="0" cap="none" spc="0" normalizeH="0" baseline="0" noProof="1" dirty="0">
                <a:solidFill>
                  <a:schemeClr val="tx1"/>
                </a:solidFill>
                <a:latin typeface="宋体" panose="02010600030101010101" pitchFamily="2" charset="-122"/>
                <a:ea typeface="+mn-ea"/>
                <a:cs typeface="+mn-cs"/>
              </a:rPr>
              <a:t>      </a:t>
            </a:r>
            <a:endParaRPr kumimoji="0" lang="zh-CN" altLang="en-US" sz="2400" b="1" i="0" u="none" strike="noStrike" kern="0" cap="none" spc="0" normalizeH="0" baseline="0" noProof="1" dirty="0">
              <a:solidFill>
                <a:schemeClr val="tx1"/>
              </a:solidFill>
              <a:latin typeface="宋体" panose="02010600030101010101" pitchFamily="2" charset="-122"/>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ph type="title"/>
          </p:nvPr>
        </p:nvSpPr>
        <p:spPr>
          <a:ln/>
        </p:spPr>
        <p:txBody>
          <a:bodyPr anchor="b" anchorCtr="0"/>
          <a:p>
            <a:endParaRPr lang="zh-CN" altLang="en-US"/>
          </a:p>
        </p:txBody>
      </p:sp>
      <p:sp>
        <p:nvSpPr>
          <p:cNvPr id="19458" name="内容占位符 2"/>
          <p:cNvSpPr>
            <a:spLocks noGrp="1"/>
          </p:cNvSpPr>
          <p:nvPr>
            <p:ph idx="1"/>
          </p:nvPr>
        </p:nvSpPr>
        <p:spPr>
          <a:xfrm>
            <a:off x="1150938" y="1773238"/>
            <a:ext cx="7804150" cy="4359275"/>
          </a:xfrm>
          <a:ln/>
        </p:spPr>
        <p:txBody>
          <a:bodyPr anchor="t" anchorCtr="0"/>
          <a:p>
            <a:pPr eaLnBrk="1" hangingPunct="1">
              <a:lnSpc>
                <a:spcPct val="125000"/>
              </a:lnSpc>
              <a:spcBef>
                <a:spcPts val="25"/>
              </a:spcBef>
              <a:buNone/>
            </a:pPr>
            <a:r>
              <a:rPr lang="en-US" altLang="zh-CN" sz="2800" b="1" dirty="0">
                <a:latin typeface="宋体" panose="02010600030101010101" pitchFamily="2" charset="-122"/>
              </a:rPr>
              <a:t>2.</a:t>
            </a:r>
            <a:r>
              <a:rPr lang="zh-CN" altLang="en-US" sz="2800" b="1" dirty="0">
                <a:latin typeface="宋体" panose="02010600030101010101" pitchFamily="2" charset="-122"/>
              </a:rPr>
              <a:t>进、出境物品的所有人</a:t>
            </a:r>
            <a:endParaRPr lang="zh-CN" altLang="zh-CN" sz="2800" dirty="0">
              <a:latin typeface="微软雅黑" panose="020B0503020204020204" charset="-122"/>
              <a:ea typeface="微软雅黑" panose="020B0503020204020204" charset="-122"/>
            </a:endParaRPr>
          </a:p>
          <a:p>
            <a:pPr>
              <a:lnSpc>
                <a:spcPct val="125000"/>
              </a:lnSpc>
            </a:pPr>
            <a:r>
              <a:rPr lang="zh-CN" altLang="zh-CN" sz="2800" dirty="0">
                <a:latin typeface="微软雅黑" panose="020B0503020204020204" charset="-122"/>
                <a:ea typeface="微软雅黑" panose="020B0503020204020204" charset="-122"/>
              </a:rPr>
              <a:t>①入境旅客随身携带的行李、物品的持有人；②各种运输工具上服务人员入境时携带自用物品的持有人；③馈赠物品以及其他方式入境个人物品的所有人；④个人邮递物品的收件人。</a:t>
            </a:r>
            <a:endParaRPr lang="zh-CN" altLang="en-US" sz="2800"/>
          </a:p>
        </p:txBody>
      </p:sp>
    </p:spTree>
  </p:cSld>
  <p:clrMapOvr>
    <a:masterClrMapping/>
  </p:clrMapOvr>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9_3*l_h_a*1_1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79_3*l_h_f*1_1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COMMONDATA" val="eyJoZGlkIjoiYTVhMzUzYzA1OWE2YTZhOTEzZGE3MDg3NWE2YTcxMjAifQ=="/>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79_3*l_h_i*1_1_1"/>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79_3*l_h_i*1_1_2"/>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79_3*l_h_i*1_2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79_3*l_h_i*1_3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79_3*l_h_a*1_3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979_3*l_h_f*1_3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79_3*l_h_i*1_3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9_3*l_h_a*1_2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79_3*l_h_f*1_2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79_3*l_h_i*1_2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79_3*l_h_i*1_1_3"/>
  <p:tag name="KSO_WM_TEMPLATE_CATEGORY" val="diagram"/>
  <p:tag name="KSO_WM_TEMPLATE_INDEX" val="202279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3.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9_3*l_h_x*1_1_1"/>
  <p:tag name="KSO_WM_TEMPLATE_CATEGORY" val="diagram"/>
  <p:tag name="KSO_WM_TEMPLATE_INDEX" val="20227979"/>
  <p:tag name="KSO_WM_UNIT_LAYERLEVEL" val="1_1_1"/>
  <p:tag name="KSO_WM_TAG_VERSION" val="1.0"/>
  <p:tag name="KSO_WM_BEAUTIFY_FLAG" val="#wm#"/>
</p:tagLst>
</file>

<file path=ppt/tags/tag24.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9_3*l_h_x*1_2_1"/>
  <p:tag name="KSO_WM_TEMPLATE_CATEGORY" val="diagram"/>
  <p:tag name="KSO_WM_TEMPLATE_INDEX" val="20227979"/>
  <p:tag name="KSO_WM_UNIT_LAYERLEVEL" val="1_1_1"/>
  <p:tag name="KSO_WM_TAG_VERSION" val="1.0"/>
  <p:tag name="KSO_WM_BEAUTIFY_FLAG" val="#wm#"/>
</p:tagLst>
</file>

<file path=ppt/tags/tag25.xml><?xml version="1.0" encoding="utf-8"?>
<p:tagLst xmlns:p="http://schemas.openxmlformats.org/presentationml/2006/main">
  <p:tag name="KSO_WM_UNIT_VALUE" val="208*20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79_3*l_h_x*1_3_1"/>
  <p:tag name="KSO_WM_TEMPLATE_CATEGORY" val="diagram"/>
  <p:tag name="KSO_WM_TEMPLATE_INDEX" val="20227979"/>
  <p:tag name="KSO_WM_UNIT_LAYERLEVEL" val="1_1_1"/>
  <p:tag name="KSO_WM_TAG_VERSION" val="1.0"/>
  <p:tag name="KSO_WM_BEAUTIFY_FLAG" val="#wm#"/>
</p:tagLst>
</file>

<file path=ppt/tags/tag26.xml><?xml version="1.0" encoding="utf-8"?>
<p:tagLst xmlns:p="http://schemas.openxmlformats.org/presentationml/2006/main">
  <p:tag name="MH" val="20161022203400"/>
  <p:tag name="MH_LIBRARY" val="GRAPHIC"/>
  <p:tag name="MH_TYPE" val="Other"/>
  <p:tag name="MH_ORDER" val="1"/>
</p:tagLst>
</file>

<file path=ppt/tags/tag27.xml><?xml version="1.0" encoding="utf-8"?>
<p:tagLst xmlns:p="http://schemas.openxmlformats.org/presentationml/2006/main">
  <p:tag name="MH" val="20161022203400"/>
  <p:tag name="MH_LIBRARY" val="GRAPHIC"/>
  <p:tag name="MH_TYPE" val="Other"/>
  <p:tag name="MH_ORDER" val="3"/>
</p:tagLst>
</file>

<file path=ppt/tags/tag28.xml><?xml version="1.0" encoding="utf-8"?>
<p:tagLst xmlns:p="http://schemas.openxmlformats.org/presentationml/2006/main">
  <p:tag name="MH" val="20160830110146"/>
  <p:tag name="MH_LIBRARY" val="CONTENTS"/>
  <p:tag name="MH_TYPE" val="OTHERS"/>
  <p:tag name="ID" val="553512"/>
</p:tagLst>
</file>

<file path=ppt/tags/tag29.xml><?xml version="1.0" encoding="utf-8"?>
<p:tagLst xmlns:p="http://schemas.openxmlformats.org/presentationml/2006/main">
  <p:tag name="MH" val="20161022192605"/>
  <p:tag name="MH_LIBRARY" val="GRAPHIC"/>
  <p:tag name="MH_TYPE" val="Text"/>
  <p:tag name="MH_ORDER" val="1"/>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MH" val="20161022192605"/>
  <p:tag name="MH_LIBRARY" val="GRAPHIC"/>
  <p:tag name="MH_TYPE" val="Text"/>
  <p:tag name="MH_ORDER" val="4"/>
</p:tagLst>
</file>

<file path=ppt/tags/tag31.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MH" val="20160830110146"/>
  <p:tag name="MH_LIBRARY" val="CONTENTS"/>
  <p:tag name="MH_TYPE" val="OTHERS"/>
  <p:tag name="ID" val="553512"/>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MH" val="20161022192605"/>
  <p:tag name="MH_LIBRARY" val="GRAPHIC"/>
  <p:tag name="MH_TYPE" val="Text"/>
  <p:tag name="MH_ORDER" val="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61022192605"/>
  <p:tag name="MH_LIBRARY" val="GRAPHIC"/>
  <p:tag name="MH_TYPE" val="Text"/>
  <p:tag name="MH_ORDER" val="2"/>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MH" val="20161022192605"/>
  <p:tag name="MH_LIBRARY" val="GRAPHIC"/>
  <p:tag name="MH_TYPE" val="Text"/>
  <p:tag name="MH_ORDER" val="4"/>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16709</Words>
  <Application>WPS 演示</Application>
  <PresentationFormat/>
  <Paragraphs>1043</Paragraphs>
  <Slides>58</Slides>
  <Notes>0</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58</vt:i4>
      </vt:variant>
    </vt:vector>
  </HeadingPairs>
  <TitlesOfParts>
    <vt:vector size="79" baseType="lpstr">
      <vt:lpstr>Arial</vt:lpstr>
      <vt:lpstr>宋体</vt:lpstr>
      <vt:lpstr>Wingdings</vt:lpstr>
      <vt:lpstr>Tahoma</vt:lpstr>
      <vt:lpstr>Calibri</vt:lpstr>
      <vt:lpstr>华文宋体</vt:lpstr>
      <vt:lpstr>华文楷体</vt:lpstr>
      <vt:lpstr>Times New Roman</vt:lpstr>
      <vt:lpstr>微软雅黑</vt:lpstr>
      <vt:lpstr>Arial Unicode MS</vt:lpstr>
      <vt:lpstr>文鼎中特广告体</vt:lpstr>
      <vt:lpstr>楷体_GB2312</vt:lpstr>
      <vt:lpstr>新宋体</vt:lpstr>
      <vt:lpstr>黑体</vt:lpstr>
      <vt:lpstr>华文新魏</vt:lpstr>
      <vt:lpstr>Times New Roman</vt:lpstr>
      <vt:lpstr>思源黑体 CN Heavy</vt:lpstr>
      <vt:lpstr>汉仪雅酷黑 75W</vt:lpstr>
      <vt:lpstr>Blends</vt:lpstr>
      <vt:lpstr>模板</vt:lpstr>
      <vt:lpstr>1_Blends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星回°</cp:lastModifiedBy>
  <cp:revision>12</cp:revision>
  <dcterms:created xsi:type="dcterms:W3CDTF">2004-04-08T00:48:09Z</dcterms:created>
  <dcterms:modified xsi:type="dcterms:W3CDTF">2023-09-15T13:17:49Z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AA48386091F24CF0B849D49075F6A502_12</vt:lpwstr>
  </property>
</Properties>
</file>